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86" r:id="rId3"/>
    <p:sldId id="259" r:id="rId4"/>
    <p:sldId id="288" r:id="rId5"/>
    <p:sldId id="289" r:id="rId6"/>
    <p:sldId id="290" r:id="rId7"/>
    <p:sldId id="271" r:id="rId8"/>
    <p:sldId id="262" r:id="rId9"/>
    <p:sldId id="267" r:id="rId10"/>
    <p:sldId id="264" r:id="rId11"/>
    <p:sldId id="266" r:id="rId12"/>
    <p:sldId id="269" r:id="rId13"/>
    <p:sldId id="270" r:id="rId14"/>
    <p:sldId id="272" r:id="rId15"/>
    <p:sldId id="274" r:id="rId16"/>
    <p:sldId id="275" r:id="rId17"/>
    <p:sldId id="276" r:id="rId18"/>
    <p:sldId id="277" r:id="rId19"/>
    <p:sldId id="278" r:id="rId20"/>
    <p:sldId id="273" r:id="rId21"/>
    <p:sldId id="280" r:id="rId22"/>
    <p:sldId id="283" r:id="rId23"/>
    <p:sldId id="284" r:id="rId24"/>
    <p:sldId id="313" r:id="rId25"/>
    <p:sldId id="315" r:id="rId26"/>
    <p:sldId id="316" r:id="rId27"/>
    <p:sldId id="285" r:id="rId28"/>
    <p:sldId id="314" r:id="rId29"/>
    <p:sldId id="302" r:id="rId30"/>
    <p:sldId id="305" r:id="rId31"/>
    <p:sldId id="306" r:id="rId32"/>
    <p:sldId id="307" r:id="rId33"/>
    <p:sldId id="308" r:id="rId34"/>
    <p:sldId id="309" r:id="rId35"/>
    <p:sldId id="310" r:id="rId36"/>
    <p:sldId id="311" r:id="rId37"/>
    <p:sldId id="317" r:id="rId38"/>
    <p:sldId id="320" r:id="rId39"/>
    <p:sldId id="329" r:id="rId40"/>
    <p:sldId id="328" r:id="rId41"/>
    <p:sldId id="327" r:id="rId42"/>
    <p:sldId id="326" r:id="rId43"/>
    <p:sldId id="325" r:id="rId44"/>
    <p:sldId id="324" r:id="rId45"/>
    <p:sldId id="323" r:id="rId46"/>
    <p:sldId id="318" r:id="rId47"/>
    <p:sldId id="321" r:id="rId48"/>
    <p:sldId id="336" r:id="rId49"/>
    <p:sldId id="335" r:id="rId50"/>
    <p:sldId id="334" r:id="rId51"/>
    <p:sldId id="333" r:id="rId52"/>
    <p:sldId id="332" r:id="rId53"/>
    <p:sldId id="331" r:id="rId54"/>
    <p:sldId id="330" r:id="rId55"/>
    <p:sldId id="319" r:id="rId56"/>
    <p:sldId id="322" r:id="rId57"/>
    <p:sldId id="348" r:id="rId58"/>
    <p:sldId id="347" r:id="rId59"/>
    <p:sldId id="346" r:id="rId60"/>
    <p:sldId id="345" r:id="rId61"/>
    <p:sldId id="344" r:id="rId62"/>
    <p:sldId id="343" r:id="rId63"/>
    <p:sldId id="342" r:id="rId64"/>
    <p:sldId id="341" r:id="rId65"/>
    <p:sldId id="340" r:id="rId66"/>
    <p:sldId id="339" r:id="rId67"/>
    <p:sldId id="338" r:id="rId68"/>
    <p:sldId id="337" r:id="rId69"/>
    <p:sldId id="292" r:id="rId70"/>
    <p:sldId id="293" r:id="rId71"/>
    <p:sldId id="294" r:id="rId72"/>
    <p:sldId id="295" r:id="rId73"/>
    <p:sldId id="296" r:id="rId74"/>
    <p:sldId id="298" r:id="rId75"/>
    <p:sldId id="299" r:id="rId76"/>
    <p:sldId id="300" r:id="rId77"/>
    <p:sldId id="301" r:id="rId78"/>
    <p:sldId id="349"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FC101D1-6DAF-4D71-9EAD-3DB980BA654C}">
          <p14:sldIdLst>
            <p14:sldId id="256"/>
            <p14:sldId id="286"/>
            <p14:sldId id="259"/>
            <p14:sldId id="288"/>
            <p14:sldId id="289"/>
            <p14:sldId id="290"/>
          </p14:sldIdLst>
        </p14:section>
        <p14:section name="Privileges: Guest + Use Case Model" id="{0371CF9F-5CA7-4AD1-B426-3CBE18A30226}">
          <p14:sldIdLst>
            <p14:sldId id="271"/>
            <p14:sldId id="262"/>
            <p14:sldId id="267"/>
            <p14:sldId id="264"/>
            <p14:sldId id="266"/>
          </p14:sldIdLst>
        </p14:section>
        <p14:section name="Privileges: User + Use Case Model" id="{971FC6A9-4CF8-4731-BA1A-D814847F99B3}">
          <p14:sldIdLst>
            <p14:sldId id="269"/>
            <p14:sldId id="270"/>
            <p14:sldId id="272"/>
            <p14:sldId id="274"/>
            <p14:sldId id="275"/>
            <p14:sldId id="276"/>
            <p14:sldId id="277"/>
            <p14:sldId id="278"/>
            <p14:sldId id="273"/>
          </p14:sldIdLst>
        </p14:section>
        <p14:section name="Privileges: Deactivated User + Use Case Model" id="{FC17B65D-D821-442B-81A8-8E7CAE5339A8}">
          <p14:sldIdLst>
            <p14:sldId id="280"/>
            <p14:sldId id="283"/>
            <p14:sldId id="284"/>
            <p14:sldId id="313"/>
            <p14:sldId id="315"/>
            <p14:sldId id="316"/>
          </p14:sldIdLst>
        </p14:section>
        <p14:section name="Sequence Diagram: Check Availability" id="{E9F7FD8A-38C3-4067-984A-5A914F13F645}">
          <p14:sldIdLst>
            <p14:sldId id="285"/>
            <p14:sldId id="314"/>
            <p14:sldId id="302"/>
            <p14:sldId id="305"/>
            <p14:sldId id="306"/>
            <p14:sldId id="307"/>
            <p14:sldId id="308"/>
            <p14:sldId id="309"/>
            <p14:sldId id="310"/>
            <p14:sldId id="311"/>
          </p14:sldIdLst>
        </p14:section>
        <p14:section name="Sequence Diagram: Reservation" id="{094DDCD9-B4E5-4D08-BD40-56E881126C44}">
          <p14:sldIdLst>
            <p14:sldId id="317"/>
            <p14:sldId id="320"/>
            <p14:sldId id="329"/>
            <p14:sldId id="328"/>
            <p14:sldId id="327"/>
            <p14:sldId id="326"/>
            <p14:sldId id="325"/>
            <p14:sldId id="324"/>
            <p14:sldId id="323"/>
          </p14:sldIdLst>
        </p14:section>
        <p14:section name="Sequence Diagram: Car Unlock" id="{4D4D20C4-AF66-4D75-9DEB-913D48A8C2B0}">
          <p14:sldIdLst>
            <p14:sldId id="318"/>
            <p14:sldId id="321"/>
            <p14:sldId id="336"/>
            <p14:sldId id="335"/>
            <p14:sldId id="334"/>
            <p14:sldId id="333"/>
            <p14:sldId id="332"/>
            <p14:sldId id="331"/>
            <p14:sldId id="330"/>
          </p14:sldIdLst>
        </p14:section>
        <p14:section name="Sequence Diagram: Car Rental" id="{CD305B24-0385-4815-BC74-8DF319A6220E}">
          <p14:sldIdLst>
            <p14:sldId id="319"/>
            <p14:sldId id="322"/>
            <p14:sldId id="348"/>
            <p14:sldId id="347"/>
            <p14:sldId id="346"/>
            <p14:sldId id="345"/>
            <p14:sldId id="344"/>
            <p14:sldId id="343"/>
            <p14:sldId id="342"/>
            <p14:sldId id="341"/>
            <p14:sldId id="340"/>
            <p14:sldId id="339"/>
            <p14:sldId id="338"/>
            <p14:sldId id="337"/>
          </p14:sldIdLst>
        </p14:section>
        <p14:section name="Class Diagram" id="{F0A5E646-C5A4-444A-90B2-1DD3B0D6DCE5}">
          <p14:sldIdLst>
            <p14:sldId id="292"/>
          </p14:sldIdLst>
        </p14:section>
        <p14:section name="Alloy + Requirements" id="{D7214B6A-7DA6-446A-8462-268444BD6983}">
          <p14:sldIdLst>
            <p14:sldId id="293"/>
            <p14:sldId id="294"/>
            <p14:sldId id="295"/>
            <p14:sldId id="296"/>
            <p14:sldId id="298"/>
            <p14:sldId id="299"/>
            <p14:sldId id="300"/>
            <p14:sldId id="301"/>
          </p14:sldIdLst>
        </p14:section>
        <p14:section name="Questions?" id="{0D8915BD-1EC5-41BB-8ACC-CE3C68995024}">
          <p14:sldIdLst>
            <p14:sldId id="34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62" autoAdjust="0"/>
    <p:restoredTop sz="94671" autoAdjust="0"/>
  </p:normalViewPr>
  <p:slideViewPr>
    <p:cSldViewPr snapToGrid="0" snapToObjects="1">
      <p:cViewPr varScale="1">
        <p:scale>
          <a:sx n="107" d="100"/>
          <a:sy n="107" d="100"/>
        </p:scale>
        <p:origin x="138" y="1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4D3B5F-DAC5-4803-AD18-FFAD98DF4989}" type="datetimeFigureOut">
              <a:rPr lang="en-US" smtClean="0"/>
              <a:t>11/16/2016</a:t>
            </a:fld>
            <a:endParaRPr lang="en-US"/>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BEB409-5AE5-412C-B754-D1379FC7A7AC}" type="slidenum">
              <a:rPr lang="en-US" smtClean="0"/>
              <a:t>‹N›</a:t>
            </a:fld>
            <a:endParaRPr lang="en-US"/>
          </a:p>
        </p:txBody>
      </p:sp>
    </p:spTree>
    <p:extLst>
      <p:ext uri="{BB962C8B-B14F-4D97-AF65-F5344CB8AC3E}">
        <p14:creationId xmlns:p14="http://schemas.microsoft.com/office/powerpoint/2010/main" val="2821497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stile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EF3B38B5-7163-490C-AA54-07C29F4682DB}" type="datetime1">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stile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Trascinare l'immagine su un segnaposto o fare clic sull'icona per aggiungerla</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61628F33-44CE-47A0-A514-A2283676ED90}" type="datetime1">
              <a:rPr lang="en-US" smtClean="0"/>
              <a:t>11/16/2016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stile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830C732-BA99-4725-BCA7-33F7644C1779}" type="datetime1">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stile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F98AE2B-2A80-4E5E-9CD6-1F1CF2D9F483}" type="datetime1">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stile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141948F-D168-46A7-8CB5-A72C2A41EDD4}" type="datetime1">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stile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DD61F49-48D3-4E69-9134-7842228CB91F}" type="datetime1">
              <a:rPr lang="en-US" smtClean="0"/>
              <a:t>11/16/2016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stile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Trascinare l'immagine su un segnaposto o fare clic sull'icona per aggiungerla</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Trascinare l'immagine su un segnaposto o fare clic sull'icona per aggiungerla</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Trascinare l'immagine su un segnaposto o fare clic sull'icona per aggiungerla</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081528A-55BC-4CA8-AC27-0C51BA4B5A78}" type="datetime1">
              <a:rPr lang="en-US" smtClean="0"/>
              <a:t>11/16/2016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stile</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ABF7257-6EC7-4229-AD86-EB83B1D8AE68}" type="datetime1">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stile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78F8835-2D6D-4F86-A69F-E276A97DCB77}" type="datetime1">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stile</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52B0243-4A4B-4BCB-874E-80E66D49DBF0}" type="datetime1">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stile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ADB1896-BD93-4761-B967-851AAACB8E80}" type="datetime1">
              <a:rPr lang="en-US" smtClean="0"/>
              <a:t>11/16/2016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stile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CB8003B-957D-48F2-992C-F9E1D28F6850}" type="datetime1">
              <a:rPr lang="en-US" smtClean="0"/>
              <a:t>11/16/2016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stile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E4902F2-67F9-4782-8324-B40908F87FED}" type="datetime1">
              <a:rPr lang="en-US" smtClean="0"/>
              <a:t>11/16/2016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stile</a:t>
            </a:r>
            <a:endParaRPr lang="en-US" dirty="0"/>
          </a:p>
        </p:txBody>
      </p:sp>
      <p:sp>
        <p:nvSpPr>
          <p:cNvPr id="7" name="Date Placeholder 2"/>
          <p:cNvSpPr>
            <a:spLocks noGrp="1"/>
          </p:cNvSpPr>
          <p:nvPr>
            <p:ph type="dt" sz="half" idx="10"/>
          </p:nvPr>
        </p:nvSpPr>
        <p:spPr/>
        <p:txBody>
          <a:bodyPr/>
          <a:lstStyle/>
          <a:p>
            <a:fld id="{E319FE41-9344-4B98-A5E4-91310CF0A903}" type="datetime1">
              <a:rPr lang="en-US" smtClean="0"/>
              <a:t>11/16/2016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6F7D002-E62F-481A-956D-AA37A107C281}" type="datetime1">
              <a:rPr lang="en-US" smtClean="0"/>
              <a:t>11/16/2016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stile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11C164F0-4DD9-4D85-95D7-4454802711F8}" type="datetime1">
              <a:rPr lang="en-US" smtClean="0"/>
              <a:t>11/16/2016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stile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Trascinare l'immagine su un segnaposto o fare clic sull'icona per aggiungerla</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A540066-AB68-4DE0-BED9-090459AD53AE}" type="datetime1">
              <a:rPr lang="en-US" smtClean="0"/>
              <a:t>11/16/2016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stile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81E3A3C-80A4-4A2C-9988-EF9F3C353A37}" type="datetime1">
              <a:rPr lang="en-US" smtClean="0"/>
              <a:t>11/16/2016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7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76.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7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jpeg"/></Relationships>
</file>

<file path=ppt/slides/_rels/slide7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66435" y="310726"/>
            <a:ext cx="8825658" cy="3329581"/>
          </a:xfrm>
        </p:spPr>
        <p:txBody>
          <a:bodyPr/>
          <a:lstStyle/>
          <a:p>
            <a:r>
              <a:rPr lang="en-GB" dirty="0"/>
              <a:t>RASD</a:t>
            </a:r>
            <a:br>
              <a:rPr lang="en-GB" dirty="0"/>
            </a:br>
            <a:r>
              <a:rPr lang="en-GB" sz="5400" dirty="0"/>
              <a:t>Requirement Analysis &amp; Specification Document</a:t>
            </a:r>
          </a:p>
        </p:txBody>
      </p:sp>
      <p:sp>
        <p:nvSpPr>
          <p:cNvPr id="3" name="Sottotitolo 2"/>
          <p:cNvSpPr>
            <a:spLocks noGrp="1"/>
          </p:cNvSpPr>
          <p:nvPr>
            <p:ph type="subTitle" idx="1"/>
          </p:nvPr>
        </p:nvSpPr>
        <p:spPr>
          <a:xfrm>
            <a:off x="1566435" y="4209098"/>
            <a:ext cx="4445745" cy="1452562"/>
          </a:xfrm>
        </p:spPr>
        <p:txBody>
          <a:bodyPr>
            <a:normAutofit fontScale="92500" lnSpcReduction="20000"/>
          </a:bodyPr>
          <a:lstStyle/>
          <a:p>
            <a:r>
              <a:rPr lang="en-GB" sz="1500" dirty="0"/>
              <a:t>Authors</a:t>
            </a:r>
            <a:r>
              <a:rPr lang="en-GB" dirty="0"/>
              <a:t>:</a:t>
            </a:r>
          </a:p>
          <a:p>
            <a:r>
              <a:rPr lang="en-GB" dirty="0"/>
              <a:t>_Giancarlo </a:t>
            </a:r>
            <a:r>
              <a:rPr lang="en-GB" dirty="0" err="1"/>
              <a:t>Colaci</a:t>
            </a:r>
            <a:endParaRPr lang="en-GB" dirty="0"/>
          </a:p>
          <a:p>
            <a:r>
              <a:rPr lang="en-GB" dirty="0"/>
              <a:t>_Giulio De PASQUALE</a:t>
            </a:r>
          </a:p>
          <a:p>
            <a:r>
              <a:rPr lang="en-GB" dirty="0"/>
              <a:t>_Francesco Rinaldi</a:t>
            </a:r>
          </a:p>
        </p:txBody>
      </p:sp>
      <p:sp>
        <p:nvSpPr>
          <p:cNvPr id="4" name="Sottotitolo 2"/>
          <p:cNvSpPr txBox="1">
            <a:spLocks/>
          </p:cNvSpPr>
          <p:nvPr/>
        </p:nvSpPr>
        <p:spPr>
          <a:xfrm>
            <a:off x="6012180" y="4209098"/>
            <a:ext cx="4445745" cy="1452562"/>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r"/>
            <a:r>
              <a:rPr lang="en-GB" sz="1300" dirty="0" err="1"/>
              <a:t>ProJect</a:t>
            </a:r>
            <a:r>
              <a:rPr lang="en-GB" sz="1300" dirty="0"/>
              <a:t>:</a:t>
            </a:r>
          </a:p>
          <a:p>
            <a:pPr algn="r"/>
            <a:r>
              <a:rPr lang="en-GB" dirty="0"/>
              <a:t>_</a:t>
            </a:r>
            <a:r>
              <a:rPr lang="en-GB" dirty="0" err="1"/>
              <a:t>PowerEnjoy</a:t>
            </a:r>
            <a:endParaRPr lang="en-GB" dirty="0"/>
          </a:p>
          <a:p>
            <a:pPr algn="r"/>
            <a:r>
              <a:rPr lang="en-GB" sz="1300" dirty="0"/>
              <a:t>Supervisor:</a:t>
            </a:r>
            <a:endParaRPr lang="en-GB" dirty="0"/>
          </a:p>
          <a:p>
            <a:pPr algn="r"/>
            <a:r>
              <a:rPr lang="en-GB" dirty="0"/>
              <a:t>_</a:t>
            </a:r>
            <a:r>
              <a:rPr lang="en-GB" dirty="0" err="1"/>
              <a:t>Elisabetta</a:t>
            </a:r>
            <a:r>
              <a:rPr lang="en-GB" dirty="0"/>
              <a:t> di </a:t>
            </a:r>
            <a:r>
              <a:rPr lang="en-GB" dirty="0" err="1"/>
              <a:t>nitto</a:t>
            </a:r>
            <a:endParaRPr lang="en-GB" dirty="0"/>
          </a:p>
        </p:txBody>
      </p:sp>
      <p:sp>
        <p:nvSpPr>
          <p:cNvPr id="5" name="Segnaposto numero diapositiva 4"/>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1059103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760" y="926430"/>
            <a:ext cx="6163270" cy="3182541"/>
          </a:xfrm>
          <a:prstGeom prst="rect">
            <a:avLst/>
          </a:prstGeom>
        </p:spPr>
      </p:pic>
      <p:sp>
        <p:nvSpPr>
          <p:cNvPr id="2" name="Segnaposto numero diapositiva 1"/>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186064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760" y="926430"/>
            <a:ext cx="6163270" cy="4591645"/>
          </a:xfrm>
          <a:prstGeom prst="rect">
            <a:avLst/>
          </a:prstGeom>
        </p:spPr>
      </p:pic>
      <p:sp>
        <p:nvSpPr>
          <p:cNvPr id="3" name="Segnaposto numero diapositiva 2"/>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11666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55711" y="432258"/>
            <a:ext cx="9135197" cy="837742"/>
          </a:xfrm>
        </p:spPr>
        <p:txBody>
          <a:bodyPr/>
          <a:lstStyle/>
          <a:p>
            <a:pPr algn="r"/>
            <a:r>
              <a:rPr lang="en-GB" dirty="0"/>
              <a:t>Privileges: User</a:t>
            </a:r>
          </a:p>
        </p:txBody>
      </p:sp>
      <p:sp>
        <p:nvSpPr>
          <p:cNvPr id="3" name="Segnaposto contenuto 2"/>
          <p:cNvSpPr>
            <a:spLocks noGrp="1"/>
          </p:cNvSpPr>
          <p:nvPr>
            <p:ph idx="1"/>
          </p:nvPr>
        </p:nvSpPr>
        <p:spPr>
          <a:xfrm>
            <a:off x="2082800" y="1473202"/>
            <a:ext cx="8483600" cy="4978400"/>
          </a:xfrm>
        </p:spPr>
        <p:txBody>
          <a:bodyPr>
            <a:normAutofit fontScale="92500" lnSpcReduction="20000"/>
          </a:bodyPr>
          <a:lstStyle/>
          <a:p>
            <a:r>
              <a:rPr lang="en-GB" dirty="0"/>
              <a:t>Log into the system;</a:t>
            </a:r>
          </a:p>
          <a:p>
            <a:r>
              <a:rPr lang="en-GB" dirty="0"/>
              <a:t>Consult reservations’ history;</a:t>
            </a:r>
          </a:p>
          <a:p>
            <a:r>
              <a:rPr lang="en-GB" dirty="0"/>
              <a:t>Edit account information: </a:t>
            </a:r>
          </a:p>
          <a:p>
            <a:pPr marL="0" indent="0">
              <a:buNone/>
            </a:pPr>
            <a:r>
              <a:rPr lang="en-GB" b="1" dirty="0"/>
              <a:t>		– </a:t>
            </a:r>
            <a:r>
              <a:rPr lang="en-GB" dirty="0"/>
              <a:t>personal and billing data;</a:t>
            </a:r>
            <a:br>
              <a:rPr lang="en-GB" dirty="0"/>
            </a:br>
            <a:r>
              <a:rPr lang="en-GB" dirty="0"/>
              <a:t>		</a:t>
            </a:r>
            <a:r>
              <a:rPr lang="en-GB" b="1" dirty="0"/>
              <a:t>– </a:t>
            </a:r>
            <a:r>
              <a:rPr lang="en-GB" dirty="0"/>
              <a:t>enable/disable Money Saving Option; </a:t>
            </a:r>
          </a:p>
          <a:p>
            <a:r>
              <a:rPr lang="en-GB" dirty="0"/>
              <a:t>Check available cars’ position and status;</a:t>
            </a:r>
          </a:p>
          <a:p>
            <a:r>
              <a:rPr lang="en-GB" dirty="0"/>
              <a:t>Reserve a </a:t>
            </a:r>
            <a:r>
              <a:rPr lang="en-GB" dirty="0" err="1"/>
              <a:t>reservable</a:t>
            </a:r>
            <a:r>
              <a:rPr lang="en-GB" dirty="0"/>
              <a:t> car;</a:t>
            </a:r>
          </a:p>
          <a:p>
            <a:r>
              <a:rPr lang="en-GB" dirty="0"/>
              <a:t>Rent the reserved car;</a:t>
            </a:r>
          </a:p>
          <a:p>
            <a:r>
              <a:rPr lang="en-GB" dirty="0"/>
              <a:t>Check active reservation status:</a:t>
            </a:r>
          </a:p>
          <a:p>
            <a:pPr marL="0" indent="0">
              <a:buNone/>
            </a:pPr>
            <a:r>
              <a:rPr lang="en-GB" dirty="0"/>
              <a:t>		</a:t>
            </a:r>
            <a:r>
              <a:rPr lang="en-GB" b="1" dirty="0"/>
              <a:t>– </a:t>
            </a:r>
            <a:r>
              <a:rPr lang="en-GB" dirty="0"/>
              <a:t>Remaining time until the reservation expires; </a:t>
            </a:r>
            <a:endParaRPr lang="en-GB" b="1" dirty="0"/>
          </a:p>
          <a:p>
            <a:pPr marL="0" indent="0">
              <a:buNone/>
            </a:pPr>
            <a:r>
              <a:rPr lang="en-GB" b="1" dirty="0"/>
              <a:t>		– </a:t>
            </a:r>
            <a:r>
              <a:rPr lang="en-GB" dirty="0"/>
              <a:t>Reserved car’s position and status;</a:t>
            </a:r>
          </a:p>
          <a:p>
            <a:pPr marL="0" indent="0">
              <a:buNone/>
            </a:pPr>
            <a:r>
              <a:rPr lang="en-GB" b="1" dirty="0"/>
              <a:t>		– </a:t>
            </a:r>
            <a:r>
              <a:rPr lang="en-GB" dirty="0"/>
              <a:t>Elapsed rental time; </a:t>
            </a:r>
          </a:p>
          <a:p>
            <a:r>
              <a:rPr lang="en-GB" dirty="0"/>
              <a:t>Terminate the rent;</a:t>
            </a:r>
          </a:p>
          <a:p>
            <a:r>
              <a:rPr lang="en-GB" dirty="0"/>
              <a:t>Contact the customer service.</a:t>
            </a:r>
          </a:p>
        </p:txBody>
      </p:sp>
      <p:sp>
        <p:nvSpPr>
          <p:cNvPr id="4" name="Segnaposto numero diapositiva 3"/>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1251954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125" y="3069949"/>
            <a:ext cx="315571" cy="699051"/>
          </a:xfrm>
          <a:prstGeom prst="rect">
            <a:avLst/>
          </a:prstGeom>
        </p:spPr>
      </p:pic>
      <p:sp>
        <p:nvSpPr>
          <p:cNvPr id="2" name="Segnaposto numero diapositiva 1"/>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776176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596" y="3058297"/>
            <a:ext cx="1222547" cy="3799703"/>
          </a:xfrm>
          <a:prstGeom prst="rect">
            <a:avLst/>
          </a:prstGeom>
        </p:spPr>
      </p:pic>
      <p:sp>
        <p:nvSpPr>
          <p:cNvPr id="3" name="Segnaposto numero diapositiva 2"/>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245819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700" y="0"/>
            <a:ext cx="6810160" cy="6858000"/>
          </a:xfrm>
          <a:prstGeom prst="rect">
            <a:avLst/>
          </a:prstGeom>
        </p:spPr>
      </p:pic>
      <p:sp>
        <p:nvSpPr>
          <p:cNvPr id="2" name="Segnaposto numero diapositiva 1"/>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739974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700" y="0"/>
            <a:ext cx="6810160" cy="6858000"/>
          </a:xfrm>
          <a:prstGeom prst="rect">
            <a:avLst/>
          </a:prstGeom>
        </p:spPr>
      </p:pic>
      <p:sp>
        <p:nvSpPr>
          <p:cNvPr id="3" name="Segnaposto numero diapositiva 2"/>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888882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700" y="0"/>
            <a:ext cx="6810160" cy="6858000"/>
          </a:xfrm>
          <a:prstGeom prst="rect">
            <a:avLst/>
          </a:prstGeom>
        </p:spPr>
      </p:pic>
      <p:sp>
        <p:nvSpPr>
          <p:cNvPr id="2" name="Segnaposto numero diapositiva 1"/>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1835831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700" y="0"/>
            <a:ext cx="6810160" cy="6858000"/>
          </a:xfrm>
          <a:prstGeom prst="rect">
            <a:avLst/>
          </a:prstGeom>
        </p:spPr>
      </p:pic>
      <p:sp>
        <p:nvSpPr>
          <p:cNvPr id="3" name="Segnaposto numero diapositiva 2"/>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250240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700" y="0"/>
            <a:ext cx="6810160" cy="6858000"/>
          </a:xfrm>
          <a:prstGeom prst="rect">
            <a:avLst/>
          </a:prstGeom>
        </p:spPr>
      </p:pic>
      <p:sp>
        <p:nvSpPr>
          <p:cNvPr id="2" name="Segnaposto numero diapositiva 1"/>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2054152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a:xfrm>
            <a:off x="5342219" y="316530"/>
            <a:ext cx="5021449"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GB" dirty="0"/>
              <a:t>The Document</a:t>
            </a:r>
          </a:p>
        </p:txBody>
      </p:sp>
      <p:sp>
        <p:nvSpPr>
          <p:cNvPr id="6" name="CasellaDiTesto 5"/>
          <p:cNvSpPr txBox="1"/>
          <p:nvPr/>
        </p:nvSpPr>
        <p:spPr>
          <a:xfrm>
            <a:off x="278969" y="1201545"/>
            <a:ext cx="11546238" cy="1354217"/>
          </a:xfrm>
          <a:prstGeom prst="rect">
            <a:avLst/>
          </a:prstGeom>
          <a:noFill/>
        </p:spPr>
        <p:txBody>
          <a:bodyPr wrap="square" rtlCol="0">
            <a:spAutoFit/>
          </a:bodyPr>
          <a:lstStyle/>
          <a:p>
            <a:pPr algn="just"/>
            <a:r>
              <a:rPr lang="it-IT" dirty="0" err="1"/>
              <a:t>This</a:t>
            </a:r>
            <a:r>
              <a:rPr lang="it-IT" dirty="0"/>
              <a:t> </a:t>
            </a:r>
            <a:r>
              <a:rPr lang="it-IT" dirty="0" err="1"/>
              <a:t>document</a:t>
            </a:r>
            <a:r>
              <a:rPr lang="it-IT" dirty="0"/>
              <a:t> </a:t>
            </a:r>
            <a:r>
              <a:rPr lang="it-IT" dirty="0" err="1"/>
              <a:t>belongs</a:t>
            </a:r>
            <a:r>
              <a:rPr lang="it-IT" dirty="0"/>
              <a:t> the first </a:t>
            </a:r>
            <a:r>
              <a:rPr lang="it-IT" dirty="0" err="1"/>
              <a:t>phase</a:t>
            </a:r>
            <a:r>
              <a:rPr lang="it-IT" dirty="0"/>
              <a:t> of the </a:t>
            </a:r>
            <a:r>
              <a:rPr lang="it-IT" b="1" dirty="0" err="1"/>
              <a:t>Waterfall</a:t>
            </a:r>
            <a:r>
              <a:rPr lang="it-IT" b="1" dirty="0"/>
              <a:t> Model </a:t>
            </a:r>
            <a:r>
              <a:rPr lang="it-IT" dirty="0"/>
              <a:t>of </a:t>
            </a:r>
            <a:r>
              <a:rPr lang="it-IT" b="1" dirty="0"/>
              <a:t>Software Development</a:t>
            </a:r>
            <a:r>
              <a:rPr lang="it-IT" dirty="0"/>
              <a:t>: the </a:t>
            </a:r>
            <a:r>
              <a:rPr lang="it-IT" b="1" dirty="0" err="1"/>
              <a:t>Requirement</a:t>
            </a:r>
            <a:r>
              <a:rPr lang="it-IT" dirty="0"/>
              <a:t> </a:t>
            </a:r>
            <a:r>
              <a:rPr lang="it-IT" dirty="0" err="1"/>
              <a:t>Phase</a:t>
            </a:r>
            <a:r>
              <a:rPr lang="it-IT" dirty="0"/>
              <a:t>. </a:t>
            </a:r>
            <a:r>
              <a:rPr lang="it-IT" dirty="0" err="1"/>
              <a:t>It</a:t>
            </a:r>
            <a:r>
              <a:rPr lang="it-IT" dirty="0"/>
              <a:t> </a:t>
            </a:r>
            <a:r>
              <a:rPr lang="it-IT" dirty="0" err="1"/>
              <a:t>is</a:t>
            </a:r>
            <a:r>
              <a:rPr lang="it-IT" dirty="0"/>
              <a:t> </a:t>
            </a:r>
            <a:r>
              <a:rPr lang="it-IT" dirty="0" err="1"/>
              <a:t>very</a:t>
            </a:r>
            <a:r>
              <a:rPr lang="it-IT" dirty="0"/>
              <a:t> </a:t>
            </a:r>
            <a:r>
              <a:rPr lang="it-IT"/>
              <a:t>important </a:t>
            </a:r>
            <a:r>
              <a:rPr lang="it-IT" dirty="0" err="1"/>
              <a:t>because</a:t>
            </a:r>
            <a:r>
              <a:rPr lang="it-IT" dirty="0"/>
              <a:t> </a:t>
            </a:r>
            <a:r>
              <a:rPr lang="it-IT" dirty="0" err="1"/>
              <a:t>errors</a:t>
            </a:r>
            <a:r>
              <a:rPr lang="it-IT" dirty="0"/>
              <a:t> made in </a:t>
            </a:r>
            <a:r>
              <a:rPr lang="it-IT" dirty="0" err="1"/>
              <a:t>understanding</a:t>
            </a:r>
            <a:r>
              <a:rPr lang="it-IT" dirty="0"/>
              <a:t> </a:t>
            </a:r>
            <a:r>
              <a:rPr lang="it-IT" dirty="0" err="1"/>
              <a:t>requirements</a:t>
            </a:r>
            <a:r>
              <a:rPr lang="it-IT" dirty="0"/>
              <a:t> </a:t>
            </a:r>
            <a:r>
              <a:rPr lang="it-IT" dirty="0" err="1"/>
              <a:t>have</a:t>
            </a:r>
            <a:r>
              <a:rPr lang="it-IT" dirty="0"/>
              <a:t> the </a:t>
            </a:r>
            <a:r>
              <a:rPr lang="it-IT" dirty="0" err="1"/>
              <a:t>potential</a:t>
            </a:r>
            <a:r>
              <a:rPr lang="it-IT" dirty="0"/>
              <a:t> for </a:t>
            </a:r>
            <a:r>
              <a:rPr lang="it-IT" dirty="0" err="1"/>
              <a:t>greatest</a:t>
            </a:r>
            <a:r>
              <a:rPr lang="it-IT" dirty="0"/>
              <a:t> </a:t>
            </a:r>
            <a:r>
              <a:rPr lang="it-IT" dirty="0" err="1"/>
              <a:t>cost</a:t>
            </a:r>
            <a:r>
              <a:rPr lang="it-IT" dirty="0"/>
              <a:t>, </a:t>
            </a:r>
            <a:r>
              <a:rPr lang="it-IT" dirty="0" err="1"/>
              <a:t>because</a:t>
            </a:r>
            <a:r>
              <a:rPr lang="it-IT" dirty="0"/>
              <a:t> </a:t>
            </a:r>
            <a:r>
              <a:rPr lang="it-IT" dirty="0" err="1"/>
              <a:t>many</a:t>
            </a:r>
            <a:r>
              <a:rPr lang="it-IT" dirty="0"/>
              <a:t> </a:t>
            </a:r>
            <a:r>
              <a:rPr lang="it-IT" dirty="0" err="1"/>
              <a:t>other</a:t>
            </a:r>
            <a:r>
              <a:rPr lang="it-IT" dirty="0"/>
              <a:t> design </a:t>
            </a:r>
            <a:r>
              <a:rPr lang="it-IT" dirty="0" err="1"/>
              <a:t>decisions</a:t>
            </a:r>
            <a:r>
              <a:rPr lang="it-IT" dirty="0"/>
              <a:t> </a:t>
            </a:r>
            <a:r>
              <a:rPr lang="it-IT" dirty="0" err="1"/>
              <a:t>depend</a:t>
            </a:r>
            <a:r>
              <a:rPr lang="it-IT" dirty="0"/>
              <a:t> on </a:t>
            </a:r>
            <a:r>
              <a:rPr lang="it-IT" dirty="0" err="1"/>
              <a:t>them</a:t>
            </a:r>
            <a:r>
              <a:rPr lang="it-IT" dirty="0"/>
              <a:t>.</a:t>
            </a:r>
            <a:endParaRPr lang="it-IT" sz="1100" dirty="0"/>
          </a:p>
          <a:p>
            <a:pPr algn="just"/>
            <a:endParaRPr lang="it-IT" sz="900" dirty="0"/>
          </a:p>
          <a:p>
            <a:pPr algn="just"/>
            <a:r>
              <a:rPr lang="it-IT" dirty="0"/>
              <a:t>[The </a:t>
            </a:r>
            <a:r>
              <a:rPr lang="it-IT" dirty="0" err="1"/>
              <a:t>cost</a:t>
            </a:r>
            <a:r>
              <a:rPr lang="it-IT" dirty="0"/>
              <a:t> of </a:t>
            </a:r>
            <a:r>
              <a:rPr lang="it-IT" dirty="0" err="1"/>
              <a:t>correcting</a:t>
            </a:r>
            <a:r>
              <a:rPr lang="it-IT" dirty="0"/>
              <a:t> an </a:t>
            </a:r>
            <a:r>
              <a:rPr lang="it-IT" dirty="0" err="1"/>
              <a:t>error</a:t>
            </a:r>
            <a:r>
              <a:rPr lang="it-IT" dirty="0"/>
              <a:t> </a:t>
            </a:r>
            <a:r>
              <a:rPr lang="it-IT" dirty="0" err="1"/>
              <a:t>depends</a:t>
            </a:r>
            <a:r>
              <a:rPr lang="it-IT" dirty="0"/>
              <a:t> on the </a:t>
            </a:r>
            <a:r>
              <a:rPr lang="it-IT" dirty="0" err="1"/>
              <a:t>number</a:t>
            </a:r>
            <a:r>
              <a:rPr lang="it-IT" dirty="0"/>
              <a:t> of </a:t>
            </a:r>
            <a:r>
              <a:rPr lang="it-IT" b="1" dirty="0" err="1"/>
              <a:t>subsequent</a:t>
            </a:r>
            <a:r>
              <a:rPr lang="it-IT" b="1" dirty="0"/>
              <a:t> </a:t>
            </a:r>
            <a:r>
              <a:rPr lang="it-IT" b="1" dirty="0" err="1"/>
              <a:t>decisions</a:t>
            </a:r>
            <a:r>
              <a:rPr lang="it-IT" b="1" dirty="0"/>
              <a:t> </a:t>
            </a:r>
            <a:r>
              <a:rPr lang="it-IT" dirty="0" err="1"/>
              <a:t>that</a:t>
            </a:r>
            <a:r>
              <a:rPr lang="it-IT" dirty="0"/>
              <a:t> are </a:t>
            </a:r>
            <a:r>
              <a:rPr lang="it-IT" dirty="0" err="1"/>
              <a:t>based</a:t>
            </a:r>
            <a:r>
              <a:rPr lang="it-IT" dirty="0"/>
              <a:t> on </a:t>
            </a:r>
            <a:r>
              <a:rPr lang="it-IT" dirty="0" err="1"/>
              <a:t>it</a:t>
            </a:r>
            <a:r>
              <a:rPr lang="it-IT" dirty="0"/>
              <a:t>.]</a:t>
            </a:r>
          </a:p>
        </p:txBody>
      </p:sp>
      <p:pic>
        <p:nvPicPr>
          <p:cNvPr id="5122" name="Picture 2" descr="https://media.licdn.com/mpr/mpr/shrinknp_800_800/AAEAAQAAAAAAAAOxAAAAJDA4ZmMzNDYxLTcyNzMtNDkxNC04YTMwLTVlMjc5YTYxNjE3M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587" y="2672670"/>
            <a:ext cx="7620000" cy="3524251"/>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p:cNvSpPr txBox="1"/>
          <p:nvPr/>
        </p:nvSpPr>
        <p:spPr>
          <a:xfrm>
            <a:off x="3945610" y="6313066"/>
            <a:ext cx="4243954" cy="276999"/>
          </a:xfrm>
          <a:prstGeom prst="rect">
            <a:avLst/>
          </a:prstGeom>
          <a:noFill/>
        </p:spPr>
        <p:txBody>
          <a:bodyPr wrap="square" rtlCol="0">
            <a:spAutoFit/>
          </a:bodyPr>
          <a:lstStyle/>
          <a:p>
            <a:r>
              <a:rPr lang="en-US" sz="1200" b="1" dirty="0"/>
              <a:t>Illustration of the relative impact of requirement errors.</a:t>
            </a:r>
            <a:endParaRPr lang="en-US" sz="1200" dirty="0"/>
          </a:p>
        </p:txBody>
      </p:sp>
      <p:sp>
        <p:nvSpPr>
          <p:cNvPr id="2" name="Segnaposto numero diapositiva 1"/>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470523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700" y="0"/>
            <a:ext cx="6810160" cy="6858000"/>
          </a:xfrm>
          <a:prstGeom prst="rect">
            <a:avLst/>
          </a:prstGeom>
        </p:spPr>
      </p:pic>
      <p:sp>
        <p:nvSpPr>
          <p:cNvPr id="2" name="Segnaposto numero diapositiva 1"/>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994440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55711" y="432258"/>
            <a:ext cx="9121343" cy="837742"/>
          </a:xfrm>
        </p:spPr>
        <p:txBody>
          <a:bodyPr/>
          <a:lstStyle/>
          <a:p>
            <a:pPr algn="r"/>
            <a:r>
              <a:rPr lang="en-GB" dirty="0"/>
              <a:t>Privileges: Deactivated User</a:t>
            </a:r>
          </a:p>
        </p:txBody>
      </p:sp>
      <p:sp>
        <p:nvSpPr>
          <p:cNvPr id="3" name="Segnaposto contenuto 2"/>
          <p:cNvSpPr>
            <a:spLocks noGrp="1"/>
          </p:cNvSpPr>
          <p:nvPr>
            <p:ph idx="1"/>
          </p:nvPr>
        </p:nvSpPr>
        <p:spPr>
          <a:xfrm>
            <a:off x="2082800" y="1473202"/>
            <a:ext cx="8483600" cy="4978400"/>
          </a:xfrm>
        </p:spPr>
        <p:txBody>
          <a:bodyPr>
            <a:normAutofit fontScale="92500" lnSpcReduction="20000"/>
          </a:bodyPr>
          <a:lstStyle/>
          <a:p>
            <a:r>
              <a:rPr lang="en-GB" dirty="0"/>
              <a:t>Log into the system;</a:t>
            </a:r>
          </a:p>
          <a:p>
            <a:r>
              <a:rPr lang="en-GB" dirty="0"/>
              <a:t>Consult reservations’ history;</a:t>
            </a:r>
          </a:p>
          <a:p>
            <a:r>
              <a:rPr lang="en-GB" dirty="0"/>
              <a:t>Edit account information: </a:t>
            </a:r>
          </a:p>
          <a:p>
            <a:pPr marL="0" indent="0">
              <a:buNone/>
            </a:pPr>
            <a:r>
              <a:rPr lang="en-GB" b="1" dirty="0"/>
              <a:t>		– </a:t>
            </a:r>
            <a:r>
              <a:rPr lang="en-GB" dirty="0"/>
              <a:t>personal and billing data;</a:t>
            </a:r>
            <a:br>
              <a:rPr lang="en-GB" dirty="0"/>
            </a:br>
            <a:r>
              <a:rPr lang="en-GB" dirty="0"/>
              <a:t>		</a:t>
            </a:r>
            <a:r>
              <a:rPr lang="en-GB" b="1" dirty="0"/>
              <a:t>– </a:t>
            </a:r>
            <a:r>
              <a:rPr lang="en-GB" dirty="0"/>
              <a:t>enable/disable Money Saving Option; </a:t>
            </a:r>
          </a:p>
          <a:p>
            <a:r>
              <a:rPr lang="en-GB" dirty="0"/>
              <a:t>Check available cars’ position and status;</a:t>
            </a:r>
          </a:p>
          <a:p>
            <a:r>
              <a:rPr lang="en-GB" dirty="0"/>
              <a:t>Reserve a </a:t>
            </a:r>
            <a:r>
              <a:rPr lang="en-GB" dirty="0" err="1"/>
              <a:t>reservable</a:t>
            </a:r>
            <a:r>
              <a:rPr lang="en-GB" dirty="0"/>
              <a:t> car;</a:t>
            </a:r>
          </a:p>
          <a:p>
            <a:r>
              <a:rPr lang="en-GB" dirty="0"/>
              <a:t>Rent the reserved car;</a:t>
            </a:r>
          </a:p>
          <a:p>
            <a:r>
              <a:rPr lang="en-GB" dirty="0"/>
              <a:t>Check active reservation status:</a:t>
            </a:r>
          </a:p>
          <a:p>
            <a:pPr marL="0" indent="0">
              <a:buNone/>
            </a:pPr>
            <a:r>
              <a:rPr lang="en-GB" dirty="0"/>
              <a:t>		</a:t>
            </a:r>
            <a:r>
              <a:rPr lang="en-GB" b="1" dirty="0"/>
              <a:t>– </a:t>
            </a:r>
            <a:r>
              <a:rPr lang="en-GB" dirty="0"/>
              <a:t>Remaining time until the reservation expires; </a:t>
            </a:r>
            <a:endParaRPr lang="en-GB" b="1" dirty="0"/>
          </a:p>
          <a:p>
            <a:pPr marL="0" indent="0">
              <a:buNone/>
            </a:pPr>
            <a:r>
              <a:rPr lang="en-GB" b="1" dirty="0"/>
              <a:t>		– </a:t>
            </a:r>
            <a:r>
              <a:rPr lang="en-GB" dirty="0"/>
              <a:t>Reserved car’s position and status;</a:t>
            </a:r>
          </a:p>
          <a:p>
            <a:pPr marL="0" indent="0">
              <a:buNone/>
            </a:pPr>
            <a:r>
              <a:rPr lang="en-GB" b="1" dirty="0"/>
              <a:t>		– </a:t>
            </a:r>
            <a:r>
              <a:rPr lang="en-GB" dirty="0"/>
              <a:t>Elapsed rental time; </a:t>
            </a:r>
          </a:p>
          <a:p>
            <a:r>
              <a:rPr lang="en-GB" dirty="0"/>
              <a:t>Terminate the rent;</a:t>
            </a:r>
          </a:p>
          <a:p>
            <a:r>
              <a:rPr lang="en-GB" dirty="0"/>
              <a:t>Contact the customer service.</a:t>
            </a:r>
          </a:p>
        </p:txBody>
      </p:sp>
      <p:sp>
        <p:nvSpPr>
          <p:cNvPr id="4" name="Segnaposto numero diapositiva 3"/>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632565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Viola\Desktop\F\Presentazione RASD\content\Use Case Model\D_Us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061" y="3374192"/>
            <a:ext cx="1211262" cy="1468437"/>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12042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Viola\Desktop\F\Presentazione RASD\content\Use Case Model\D_Us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31" y="3369914"/>
            <a:ext cx="2173287" cy="323056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3863000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Viola\Desktop\F\Presentazione RASD\content\Use Case Model\D_User\3 - Cop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31" y="340964"/>
            <a:ext cx="9783763" cy="625951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3465054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331" y="341184"/>
            <a:ext cx="9783763" cy="6259071"/>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69250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332" y="341184"/>
            <a:ext cx="9783761" cy="6259071"/>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1962925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iola\Desktop\F\Presentazione RASD\content\Sequence Diagram\Check Availability\Cattu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452438"/>
            <a:ext cx="7124700" cy="5953125"/>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2321191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Viola\Desktop\F\Presentazione RASD\content\Sequence Diagram\Check Availability\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514" y="149325"/>
            <a:ext cx="4472973" cy="6559350"/>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3028219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59514" y="149388"/>
            <a:ext cx="4472973" cy="6559223"/>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74405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74" y="440267"/>
            <a:ext cx="1872696" cy="1872696"/>
          </a:xfrm>
          <a:prstGeom prst="rect">
            <a:avLst/>
          </a:prstGeom>
        </p:spPr>
      </p:pic>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75" y="4497628"/>
            <a:ext cx="1880378" cy="1880378"/>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274" y="2485619"/>
            <a:ext cx="1872696" cy="1872696"/>
          </a:xfrm>
          <a:prstGeom prst="rect">
            <a:avLst/>
          </a:prstGeom>
        </p:spPr>
      </p:pic>
      <p:sp>
        <p:nvSpPr>
          <p:cNvPr id="6" name="Titolo 1"/>
          <p:cNvSpPr>
            <a:spLocks noGrp="1"/>
          </p:cNvSpPr>
          <p:nvPr>
            <p:ph type="title"/>
          </p:nvPr>
        </p:nvSpPr>
        <p:spPr>
          <a:xfrm>
            <a:off x="3880379" y="363024"/>
            <a:ext cx="6538239" cy="885015"/>
          </a:xfrm>
        </p:spPr>
        <p:txBody>
          <a:bodyPr/>
          <a:lstStyle/>
          <a:p>
            <a:pPr algn="r"/>
            <a:r>
              <a:rPr lang="en-GB" dirty="0"/>
              <a:t>Actors Identifying</a:t>
            </a:r>
          </a:p>
        </p:txBody>
      </p:sp>
      <p:sp>
        <p:nvSpPr>
          <p:cNvPr id="7" name="Segnaposto contenuto 2"/>
          <p:cNvSpPr>
            <a:spLocks noGrp="1"/>
          </p:cNvSpPr>
          <p:nvPr>
            <p:ph idx="1"/>
          </p:nvPr>
        </p:nvSpPr>
        <p:spPr>
          <a:xfrm>
            <a:off x="3245460" y="1376615"/>
            <a:ext cx="6779073" cy="4499252"/>
          </a:xfrm>
        </p:spPr>
        <p:txBody>
          <a:bodyPr anchor="ctr">
            <a:normAutofit/>
          </a:bodyPr>
          <a:lstStyle/>
          <a:p>
            <a:pPr algn="just"/>
            <a:r>
              <a:rPr lang="en-GB" b="1" dirty="0"/>
              <a:t>Guest: </a:t>
            </a:r>
            <a:r>
              <a:rPr lang="en-GB" dirty="0"/>
              <a:t>a person that has never signed up to the system. He can only sign up, view available cars and contact the customer service.</a:t>
            </a:r>
          </a:p>
          <a:p>
            <a:pPr algn="just">
              <a:lnSpc>
                <a:spcPct val="110000"/>
              </a:lnSpc>
            </a:pPr>
            <a:endParaRPr lang="en-GB" sz="500" b="1" dirty="0"/>
          </a:p>
          <a:p>
            <a:pPr algn="just">
              <a:lnSpc>
                <a:spcPct val="110000"/>
              </a:lnSpc>
            </a:pPr>
            <a:r>
              <a:rPr lang="en-GB" b="1" dirty="0"/>
              <a:t>User: </a:t>
            </a:r>
            <a:r>
              <a:rPr lang="en-GB" dirty="0"/>
              <a:t>a person already registered in the system who can log in and use all the functionalities described. Unless specified, each user is active: therefore he / she can use the service with no restrictions.</a:t>
            </a:r>
          </a:p>
          <a:p>
            <a:pPr algn="just"/>
            <a:endParaRPr lang="en-GB" sz="500" b="1" dirty="0"/>
          </a:p>
          <a:p>
            <a:pPr algn="just"/>
            <a:r>
              <a:rPr lang="en-GB" b="1" dirty="0"/>
              <a:t>Deactivated user: </a:t>
            </a:r>
            <a:r>
              <a:rPr lang="en-GB" dirty="0"/>
              <a:t>a user with revoked privileges. He/she cannot use the service until the issues with his/her account are solved.   (e.g., expired license)</a:t>
            </a:r>
          </a:p>
        </p:txBody>
      </p:sp>
      <p:sp>
        <p:nvSpPr>
          <p:cNvPr id="5" name="Segnaposto numero diapositiva 4"/>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993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Viola\Desktop\F\Presentazione RASD\content\Sequence Diagram\Check Availability\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747" y="149388"/>
            <a:ext cx="5258512" cy="653985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072589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Viola\Desktop\F\Presentazione RASD\content\Sequence Diagram\Check Availability\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747" y="149389"/>
            <a:ext cx="5258513" cy="653985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016204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Viola\Desktop\F\Presentazione RASD\content\Sequence Diagram\Check Availability\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749" y="149390"/>
            <a:ext cx="5258511" cy="653985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2224914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Viola\Desktop\F\Presentazione RASD\content\Sequence Diagram\Check Availability\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749" y="159072"/>
            <a:ext cx="5258512" cy="653985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041934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Viola\Desktop\F\Presentazione RASD\content\Sequence Diagram\Check Availability\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750" y="159072"/>
            <a:ext cx="5258514" cy="653985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1908162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Viola\Desktop\F\Presentazione RASD\content\Sequence Diagram\Check Availability\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750" y="159072"/>
            <a:ext cx="5258513" cy="653985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3694035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16750" y="159161"/>
            <a:ext cx="5258513" cy="6539678"/>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1305974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iola\Desktop\F\Presentazione RASD\content\Sequence Diagram\Reservation\Cattu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5" y="704850"/>
            <a:ext cx="7753350" cy="5448300"/>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3554217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84774" y="151538"/>
            <a:ext cx="7621541" cy="6554829"/>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38</a:t>
            </a:fld>
            <a:endParaRPr lang="en-US" dirty="0"/>
          </a:p>
        </p:txBody>
      </p:sp>
    </p:spTree>
    <p:extLst>
      <p:ext uri="{BB962C8B-B14F-4D97-AF65-F5344CB8AC3E}">
        <p14:creationId xmlns:p14="http://schemas.microsoft.com/office/powerpoint/2010/main" val="4031418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84774" y="151538"/>
            <a:ext cx="7621541" cy="6554829"/>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116148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Viola\Desktop\F\Presentazione RASD\content\png\m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3918" y="1541769"/>
            <a:ext cx="3240088" cy="3240088"/>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2"/>
          <p:cNvSpPr>
            <a:spLocks noGrp="1"/>
          </p:cNvSpPr>
          <p:nvPr>
            <p:ph idx="1"/>
          </p:nvPr>
        </p:nvSpPr>
        <p:spPr>
          <a:xfrm>
            <a:off x="564253" y="1248039"/>
            <a:ext cx="6704451" cy="4499252"/>
          </a:xfrm>
        </p:spPr>
        <p:txBody>
          <a:bodyPr anchor="ctr">
            <a:normAutofit fontScale="92500" lnSpcReduction="10000"/>
          </a:bodyPr>
          <a:lstStyle/>
          <a:p>
            <a:pPr algn="just">
              <a:lnSpc>
                <a:spcPct val="110000"/>
              </a:lnSpc>
            </a:pPr>
            <a:endParaRPr lang="en-GB" sz="500" b="1" dirty="0"/>
          </a:p>
          <a:p>
            <a:pPr algn="just"/>
            <a:r>
              <a:rPr lang="en-US" dirty="0"/>
              <a:t>The user will only provide correct and authentic information while signing up.</a:t>
            </a:r>
          </a:p>
          <a:p>
            <a:pPr algn="just"/>
            <a:r>
              <a:rPr lang="en-US" dirty="0"/>
              <a:t>The user will never try to exploit the system’s features (e.g. sleep in the car).</a:t>
            </a:r>
          </a:p>
          <a:p>
            <a:pPr algn="just"/>
            <a:r>
              <a:rPr lang="en-US" dirty="0"/>
              <a:t>The user will never fake his/her position to cause a denial of service.</a:t>
            </a:r>
          </a:p>
          <a:p>
            <a:pPr algn="just"/>
            <a:r>
              <a:rPr lang="en-US" dirty="0"/>
              <a:t>The user will request help only if he/she needs it.</a:t>
            </a:r>
          </a:p>
          <a:p>
            <a:pPr algn="just"/>
            <a:r>
              <a:rPr lang="it-IT" dirty="0"/>
              <a:t>The </a:t>
            </a:r>
            <a:r>
              <a:rPr lang="it-IT" dirty="0" err="1"/>
              <a:t>user</a:t>
            </a:r>
            <a:r>
              <a:rPr lang="it-IT" dirty="0"/>
              <a:t> </a:t>
            </a:r>
            <a:r>
              <a:rPr lang="it-IT" dirty="0" err="1"/>
              <a:t>will</a:t>
            </a:r>
            <a:r>
              <a:rPr lang="it-IT" dirty="0"/>
              <a:t> </a:t>
            </a:r>
            <a:r>
              <a:rPr lang="it-IT" dirty="0" err="1"/>
              <a:t>never</a:t>
            </a:r>
            <a:r>
              <a:rPr lang="it-IT" dirty="0"/>
              <a:t> </a:t>
            </a:r>
            <a:r>
              <a:rPr lang="it-IT" dirty="0" err="1"/>
              <a:t>let</a:t>
            </a:r>
            <a:r>
              <a:rPr lang="it-IT" dirty="0"/>
              <a:t> </a:t>
            </a:r>
            <a:r>
              <a:rPr lang="it-IT" dirty="0" err="1"/>
              <a:t>another</a:t>
            </a:r>
            <a:r>
              <a:rPr lang="it-IT" dirty="0"/>
              <a:t> </a:t>
            </a:r>
            <a:r>
              <a:rPr lang="it-IT" dirty="0" err="1"/>
              <a:t>person</a:t>
            </a:r>
            <a:r>
              <a:rPr lang="it-IT" dirty="0"/>
              <a:t> drive the car he/</a:t>
            </a:r>
            <a:r>
              <a:rPr lang="it-IT" dirty="0" err="1"/>
              <a:t>she</a:t>
            </a:r>
            <a:r>
              <a:rPr lang="it-IT" dirty="0"/>
              <a:t> </a:t>
            </a:r>
            <a:r>
              <a:rPr lang="it-IT" dirty="0" err="1"/>
              <a:t>reserved</a:t>
            </a:r>
            <a:r>
              <a:rPr lang="it-IT" dirty="0"/>
              <a:t>.</a:t>
            </a:r>
            <a:endParaRPr lang="en-US" dirty="0"/>
          </a:p>
          <a:p>
            <a:pPr algn="just"/>
            <a:r>
              <a:rPr lang="en-US" dirty="0"/>
              <a:t>The user will never be robbed of the access credentials and the verification code.</a:t>
            </a:r>
          </a:p>
          <a:p>
            <a:pPr algn="just"/>
            <a:r>
              <a:rPr lang="en-US" dirty="0"/>
              <a:t>The user will agree and respect our terms of use (e.g. to be </a:t>
            </a:r>
            <a:r>
              <a:rPr lang="en-US" dirty="0" err="1"/>
              <a:t>geolocalized</a:t>
            </a:r>
            <a:r>
              <a:rPr lang="en-US" dirty="0"/>
              <a:t>)</a:t>
            </a:r>
            <a:endParaRPr lang="en-GB" dirty="0"/>
          </a:p>
        </p:txBody>
      </p:sp>
      <p:sp>
        <p:nvSpPr>
          <p:cNvPr id="8" name="Rettangolo 7"/>
          <p:cNvSpPr/>
          <p:nvPr/>
        </p:nvSpPr>
        <p:spPr>
          <a:xfrm>
            <a:off x="712922" y="5377959"/>
            <a:ext cx="10507850" cy="1569660"/>
          </a:xfrm>
          <a:prstGeom prst="rect">
            <a:avLst/>
          </a:prstGeom>
        </p:spPr>
        <p:txBody>
          <a:bodyPr wrap="square">
            <a:spAutoFit/>
          </a:bodyPr>
          <a:lstStyle/>
          <a:p>
            <a:pPr algn="r"/>
            <a:r>
              <a:rPr lang="it-IT" sz="2400" b="1" dirty="0" err="1"/>
              <a:t>Glossary</a:t>
            </a:r>
            <a:r>
              <a:rPr lang="it-IT" dirty="0"/>
              <a:t>:</a:t>
            </a:r>
          </a:p>
          <a:p>
            <a:pPr algn="r"/>
            <a:endParaRPr lang="it-IT" dirty="0"/>
          </a:p>
          <a:p>
            <a:pPr algn="r"/>
            <a:r>
              <a:rPr lang="en-US" b="1" dirty="0"/>
              <a:t>Verification code: </a:t>
            </a:r>
            <a:r>
              <a:rPr lang="en-US" dirty="0"/>
              <a:t>it is a code that adds another level of security to our service:</a:t>
            </a:r>
          </a:p>
          <a:p>
            <a:pPr algn="r"/>
            <a:r>
              <a:rPr lang="en-US" dirty="0"/>
              <a:t>the user will need it to unlock the car.</a:t>
            </a:r>
            <a:endParaRPr lang="it-IT" dirty="0"/>
          </a:p>
          <a:p>
            <a:pPr algn="r"/>
            <a:endParaRPr lang="it-IT" dirty="0"/>
          </a:p>
        </p:txBody>
      </p:sp>
      <p:sp>
        <p:nvSpPr>
          <p:cNvPr id="11" name="Titolo 1"/>
          <p:cNvSpPr txBox="1">
            <a:spLocks/>
          </p:cNvSpPr>
          <p:nvPr/>
        </p:nvSpPr>
        <p:spPr>
          <a:xfrm>
            <a:off x="3735092" y="363024"/>
            <a:ext cx="6655817"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GB" dirty="0"/>
              <a:t>Domain Properties</a:t>
            </a:r>
          </a:p>
        </p:txBody>
      </p:sp>
      <p:sp>
        <p:nvSpPr>
          <p:cNvPr id="2" name="Segnaposto numero diapositiva 1"/>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354376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500"/>
                                        <p:tgtEl>
                                          <p:spTgt spid="8">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8">
                                            <p:txEl>
                                              <p:pRg st="2" end="2"/>
                                            </p:txEl>
                                          </p:spTgt>
                                        </p:tgtEl>
                                        <p:attrNameLst>
                                          <p:attrName>style.visibility</p:attrName>
                                        </p:attrNameLst>
                                      </p:cBhvr>
                                      <p:to>
                                        <p:strVal val="visible"/>
                                      </p:to>
                                    </p:set>
                                    <p:animEffect transition="in" filter="fade">
                                      <p:cBhvr>
                                        <p:cTn id="45" dur="500"/>
                                        <p:tgtEl>
                                          <p:spTgt spid="8">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8">
                                            <p:txEl>
                                              <p:pRg st="3" end="3"/>
                                            </p:txEl>
                                          </p:spTgt>
                                        </p:tgtEl>
                                        <p:attrNameLst>
                                          <p:attrName>style.visibility</p:attrName>
                                        </p:attrNameLst>
                                      </p:cBhvr>
                                      <p:to>
                                        <p:strVal val="visible"/>
                                      </p:to>
                                    </p:set>
                                    <p:animEffect transition="in" filter="fade">
                                      <p:cBhvr>
                                        <p:cTn id="48"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3748" y="151634"/>
            <a:ext cx="9124504" cy="6554733"/>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40</a:t>
            </a:fld>
            <a:endParaRPr lang="en-US" dirty="0"/>
          </a:p>
        </p:txBody>
      </p:sp>
    </p:spTree>
    <p:extLst>
      <p:ext uri="{BB962C8B-B14F-4D97-AF65-F5344CB8AC3E}">
        <p14:creationId xmlns:p14="http://schemas.microsoft.com/office/powerpoint/2010/main" val="3964685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3748" y="151634"/>
            <a:ext cx="9124504" cy="6554733"/>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41</a:t>
            </a:fld>
            <a:endParaRPr lang="en-US" dirty="0"/>
          </a:p>
        </p:txBody>
      </p:sp>
    </p:spTree>
    <p:extLst>
      <p:ext uri="{BB962C8B-B14F-4D97-AF65-F5344CB8AC3E}">
        <p14:creationId xmlns:p14="http://schemas.microsoft.com/office/powerpoint/2010/main" val="3425790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3748" y="151634"/>
            <a:ext cx="9124504" cy="6554733"/>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42</a:t>
            </a:fld>
            <a:endParaRPr lang="en-US" dirty="0"/>
          </a:p>
        </p:txBody>
      </p:sp>
    </p:spTree>
    <p:extLst>
      <p:ext uri="{BB962C8B-B14F-4D97-AF65-F5344CB8AC3E}">
        <p14:creationId xmlns:p14="http://schemas.microsoft.com/office/powerpoint/2010/main" val="2598155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3748" y="151634"/>
            <a:ext cx="9124504" cy="6554733"/>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43</a:t>
            </a:fld>
            <a:endParaRPr lang="en-US" dirty="0"/>
          </a:p>
        </p:txBody>
      </p:sp>
    </p:spTree>
    <p:extLst>
      <p:ext uri="{BB962C8B-B14F-4D97-AF65-F5344CB8AC3E}">
        <p14:creationId xmlns:p14="http://schemas.microsoft.com/office/powerpoint/2010/main" val="4270397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3748" y="151634"/>
            <a:ext cx="9124504" cy="6554733"/>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44</a:t>
            </a:fld>
            <a:endParaRPr lang="en-US" dirty="0"/>
          </a:p>
        </p:txBody>
      </p:sp>
    </p:spTree>
    <p:extLst>
      <p:ext uri="{BB962C8B-B14F-4D97-AF65-F5344CB8AC3E}">
        <p14:creationId xmlns:p14="http://schemas.microsoft.com/office/powerpoint/2010/main" val="1094399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Viola\Desktop\F\Presentazione RASD\content\Sequence Diagram\Reserva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748" y="151586"/>
            <a:ext cx="9124504" cy="6554829"/>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45</a:t>
            </a:fld>
            <a:endParaRPr lang="en-US" dirty="0"/>
          </a:p>
        </p:txBody>
      </p:sp>
    </p:spTree>
    <p:extLst>
      <p:ext uri="{BB962C8B-B14F-4D97-AF65-F5344CB8AC3E}">
        <p14:creationId xmlns:p14="http://schemas.microsoft.com/office/powerpoint/2010/main" val="3195473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iola\Desktop\F\Presentazione RASD\content\Sequence Diagram\Car Unlock\Cattu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290513"/>
            <a:ext cx="7448550" cy="6276975"/>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46</a:t>
            </a:fld>
            <a:endParaRPr lang="en-US" dirty="0"/>
          </a:p>
        </p:txBody>
      </p:sp>
    </p:spTree>
    <p:extLst>
      <p:ext uri="{BB962C8B-B14F-4D97-AF65-F5344CB8AC3E}">
        <p14:creationId xmlns:p14="http://schemas.microsoft.com/office/powerpoint/2010/main" val="4287193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54243" y="158107"/>
            <a:ext cx="7684347" cy="654178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47</a:t>
            </a:fld>
            <a:endParaRPr lang="en-US" dirty="0"/>
          </a:p>
        </p:txBody>
      </p:sp>
    </p:spTree>
    <p:extLst>
      <p:ext uri="{BB962C8B-B14F-4D97-AF65-F5344CB8AC3E}">
        <p14:creationId xmlns:p14="http://schemas.microsoft.com/office/powerpoint/2010/main" val="2620079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65469" y="158107"/>
            <a:ext cx="8861061" cy="654178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48</a:t>
            </a:fld>
            <a:endParaRPr lang="en-US" dirty="0"/>
          </a:p>
        </p:txBody>
      </p:sp>
    </p:spTree>
    <p:extLst>
      <p:ext uri="{BB962C8B-B14F-4D97-AF65-F5344CB8AC3E}">
        <p14:creationId xmlns:p14="http://schemas.microsoft.com/office/powerpoint/2010/main" val="378056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65469" y="158107"/>
            <a:ext cx="8861061" cy="654178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49</a:t>
            </a:fld>
            <a:endParaRPr lang="en-US" dirty="0"/>
          </a:p>
        </p:txBody>
      </p:sp>
    </p:spTree>
    <p:extLst>
      <p:ext uri="{BB962C8B-B14F-4D97-AF65-F5344CB8AC3E}">
        <p14:creationId xmlns:p14="http://schemas.microsoft.com/office/powerpoint/2010/main" val="2525391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a:xfrm>
            <a:off x="3735092" y="363024"/>
            <a:ext cx="6655817"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GB" dirty="0"/>
              <a:t>Domain Properties</a:t>
            </a:r>
          </a:p>
        </p:txBody>
      </p:sp>
      <p:sp>
        <p:nvSpPr>
          <p:cNvPr id="6" name="Segnaposto contenuto 2"/>
          <p:cNvSpPr>
            <a:spLocks noGrp="1"/>
          </p:cNvSpPr>
          <p:nvPr>
            <p:ph idx="1"/>
          </p:nvPr>
        </p:nvSpPr>
        <p:spPr>
          <a:xfrm>
            <a:off x="4137071" y="1015444"/>
            <a:ext cx="7006211" cy="3812583"/>
          </a:xfrm>
        </p:spPr>
        <p:txBody>
          <a:bodyPr anchor="ctr">
            <a:normAutofit/>
          </a:bodyPr>
          <a:lstStyle/>
          <a:p>
            <a:pPr algn="just">
              <a:lnSpc>
                <a:spcPct val="110000"/>
              </a:lnSpc>
            </a:pPr>
            <a:endParaRPr lang="en-GB" sz="400" b="1" dirty="0"/>
          </a:p>
          <a:p>
            <a:pPr algn="just"/>
            <a:r>
              <a:rPr lang="en-US" sz="1800" dirty="0"/>
              <a:t>Each car has an embedded key to turn on the engine;</a:t>
            </a:r>
          </a:p>
          <a:p>
            <a:pPr algn="just"/>
            <a:r>
              <a:rPr lang="en-US" sz="1800" dirty="0"/>
              <a:t>Each available car is fully functional thanks to the </a:t>
            </a:r>
            <a:r>
              <a:rPr lang="en-US" sz="1800" b="1" dirty="0"/>
              <a:t>MES</a:t>
            </a:r>
            <a:r>
              <a:rPr lang="en-US" sz="1800" dirty="0"/>
              <a:t>;</a:t>
            </a:r>
          </a:p>
          <a:p>
            <a:pPr algn="just"/>
            <a:r>
              <a:rPr lang="en-US" sz="1800" dirty="0"/>
              <a:t>Each car is equipped with a properly </a:t>
            </a:r>
            <a:r>
              <a:rPr lang="en-US" sz="1800" dirty="0" err="1"/>
              <a:t>wortking</a:t>
            </a:r>
            <a:r>
              <a:rPr lang="en-US" sz="1800" dirty="0"/>
              <a:t> </a:t>
            </a:r>
            <a:r>
              <a:rPr lang="en-US" sz="1800" b="1" dirty="0"/>
              <a:t>ADS</a:t>
            </a:r>
            <a:r>
              <a:rPr lang="en-US" sz="1800" dirty="0"/>
              <a:t> and an </a:t>
            </a:r>
            <a:r>
              <a:rPr lang="en-US" sz="1800" b="1" dirty="0"/>
              <a:t>ECS</a:t>
            </a:r>
            <a:r>
              <a:rPr lang="en-US" sz="1800" dirty="0"/>
              <a:t>;</a:t>
            </a:r>
          </a:p>
          <a:p>
            <a:pPr algn="just"/>
            <a:r>
              <a:rPr lang="en-US" sz="1800" dirty="0"/>
              <a:t>Each car is fitted with a properly working notification touchscreen display;</a:t>
            </a:r>
          </a:p>
          <a:p>
            <a:pPr algn="just"/>
            <a:r>
              <a:rPr lang="en-US" sz="1800" dirty="0"/>
              <a:t>Each seat is equipped with a sensor which is used to detect the number of passengers into each car;</a:t>
            </a:r>
          </a:p>
        </p:txBody>
      </p:sp>
      <p:pic>
        <p:nvPicPr>
          <p:cNvPr id="10242" name="Picture 2" descr="C:\Users\Viola\Desktop\F\Presentazione RASD\content\png\1479270664_Old-Car-2.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866928" y="703047"/>
            <a:ext cx="3270143" cy="327014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Users\Viola\Downloads\noun_375924_cc (1).png"/>
          <p:cNvPicPr>
            <a:picLocks noChangeAspect="1" noChangeArrowheads="1"/>
          </p:cNvPicPr>
          <p:nvPr/>
        </p:nvPicPr>
        <p:blipFill rotWithShape="1">
          <a:blip r:embed="rId4">
            <a:extLst>
              <a:ext uri="{28A0092B-C50C-407E-A947-70E740481C1C}">
                <a14:useLocalDpi xmlns:a14="http://schemas.microsoft.com/office/drawing/2010/main" val="0"/>
              </a:ext>
            </a:extLst>
          </a:blip>
          <a:srcRect b="18610"/>
          <a:stretch/>
        </p:blipFill>
        <p:spPr bwMode="auto">
          <a:xfrm>
            <a:off x="921174" y="2838606"/>
            <a:ext cx="833494" cy="67838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1134762" y="4271427"/>
            <a:ext cx="10222108" cy="2400657"/>
          </a:xfrm>
          <a:prstGeom prst="rect">
            <a:avLst/>
          </a:prstGeom>
          <a:noFill/>
        </p:spPr>
        <p:txBody>
          <a:bodyPr wrap="square" rtlCol="0">
            <a:spAutoFit/>
          </a:bodyPr>
          <a:lstStyle/>
          <a:p>
            <a:pPr algn="just"/>
            <a:r>
              <a:rPr lang="it-IT" sz="2400" b="1" dirty="0" err="1"/>
              <a:t>Glossary</a:t>
            </a:r>
            <a:r>
              <a:rPr lang="it-IT" dirty="0"/>
              <a:t>:</a:t>
            </a:r>
          </a:p>
          <a:p>
            <a:pPr algn="just"/>
            <a:endParaRPr lang="it-IT" dirty="0"/>
          </a:p>
          <a:p>
            <a:pPr algn="just"/>
            <a:r>
              <a:rPr lang="en-US" b="1" dirty="0"/>
              <a:t>ADS: A</a:t>
            </a:r>
            <a:r>
              <a:rPr lang="en-US" dirty="0"/>
              <a:t>uto </a:t>
            </a:r>
            <a:r>
              <a:rPr lang="en-US" b="1" dirty="0"/>
              <a:t>D</a:t>
            </a:r>
            <a:r>
              <a:rPr lang="en-US" dirty="0"/>
              <a:t>iagnosis </a:t>
            </a:r>
            <a:r>
              <a:rPr lang="en-US" b="1" dirty="0"/>
              <a:t>S</a:t>
            </a:r>
            <a:r>
              <a:rPr lang="en-US" dirty="0"/>
              <a:t>ystem, an always on embedded peripheral which continuously monitors the status of the car (e.g. battery charge, tires pressure, impact detection)</a:t>
            </a:r>
          </a:p>
          <a:p>
            <a:pPr algn="just"/>
            <a:r>
              <a:rPr lang="en-US" b="1" dirty="0"/>
              <a:t>ECS: E</a:t>
            </a:r>
            <a:r>
              <a:rPr lang="en-US" dirty="0"/>
              <a:t>mergency </a:t>
            </a:r>
            <a:r>
              <a:rPr lang="en-US" b="1" dirty="0"/>
              <a:t>C</a:t>
            </a:r>
            <a:r>
              <a:rPr lang="en-US" dirty="0"/>
              <a:t>all </a:t>
            </a:r>
            <a:r>
              <a:rPr lang="en-US" b="1" dirty="0"/>
              <a:t>S</a:t>
            </a:r>
            <a:r>
              <a:rPr lang="en-US" dirty="0"/>
              <a:t>ystem, an always on embedded peripheral which can be used to call the consumer service or an emergency number quickly</a:t>
            </a:r>
          </a:p>
          <a:p>
            <a:pPr algn="just"/>
            <a:r>
              <a:rPr lang="en-US" b="1" dirty="0"/>
              <a:t>MES: M</a:t>
            </a:r>
            <a:r>
              <a:rPr lang="en-US" dirty="0"/>
              <a:t>aintenance </a:t>
            </a:r>
            <a:r>
              <a:rPr lang="en-US" b="1" dirty="0"/>
              <a:t>E</a:t>
            </a:r>
            <a:r>
              <a:rPr lang="en-US" dirty="0"/>
              <a:t>xternal </a:t>
            </a:r>
            <a:r>
              <a:rPr lang="en-US" b="1" dirty="0"/>
              <a:t>S</a:t>
            </a:r>
            <a:r>
              <a:rPr lang="en-US" dirty="0"/>
              <a:t>ervice, it is an external service that takes care of ordinary or extraordinary car maintenance.</a:t>
            </a:r>
          </a:p>
        </p:txBody>
      </p:sp>
      <p:sp>
        <p:nvSpPr>
          <p:cNvPr id="3" name="Segnaposto numero diapositiva 2"/>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7270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fade">
                                      <p:cBhvr>
                                        <p:cTn id="32" dur="500"/>
                                        <p:tgtEl>
                                          <p:spTgt spid="2">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animEffect transition="in" filter="fade">
                                      <p:cBhvr>
                                        <p:cTn id="35" dur="500"/>
                                        <p:tgtEl>
                                          <p:spTgt spid="2">
                                            <p:txEl>
                                              <p:pRg st="2" end="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3" end="3"/>
                                            </p:txEl>
                                          </p:spTgt>
                                        </p:tgtEl>
                                        <p:attrNameLst>
                                          <p:attrName>style.visibility</p:attrName>
                                        </p:attrNameLst>
                                      </p:cBhvr>
                                      <p:to>
                                        <p:strVal val="visible"/>
                                      </p:to>
                                    </p:set>
                                    <p:animEffect transition="in" filter="fade">
                                      <p:cBhvr>
                                        <p:cTn id="38" dur="500"/>
                                        <p:tgtEl>
                                          <p:spTgt spid="2">
                                            <p:txEl>
                                              <p:pRg st="3" end="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Effect transition="in" filter="fade">
                                      <p:cBhvr>
                                        <p:cTn id="4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65469" y="158107"/>
            <a:ext cx="8861061" cy="654178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50</a:t>
            </a:fld>
            <a:endParaRPr lang="en-US" dirty="0"/>
          </a:p>
        </p:txBody>
      </p:sp>
    </p:spTree>
    <p:extLst>
      <p:ext uri="{BB962C8B-B14F-4D97-AF65-F5344CB8AC3E}">
        <p14:creationId xmlns:p14="http://schemas.microsoft.com/office/powerpoint/2010/main" val="1522701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65469" y="158107"/>
            <a:ext cx="8861061" cy="654178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51</a:t>
            </a:fld>
            <a:endParaRPr lang="en-US" dirty="0"/>
          </a:p>
        </p:txBody>
      </p:sp>
    </p:spTree>
    <p:extLst>
      <p:ext uri="{BB962C8B-B14F-4D97-AF65-F5344CB8AC3E}">
        <p14:creationId xmlns:p14="http://schemas.microsoft.com/office/powerpoint/2010/main" val="1026620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65469" y="158107"/>
            <a:ext cx="8861061" cy="654178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52</a:t>
            </a:fld>
            <a:endParaRPr lang="en-US" dirty="0"/>
          </a:p>
        </p:txBody>
      </p:sp>
    </p:spTree>
    <p:extLst>
      <p:ext uri="{BB962C8B-B14F-4D97-AF65-F5344CB8AC3E}">
        <p14:creationId xmlns:p14="http://schemas.microsoft.com/office/powerpoint/2010/main" val="1877522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65469" y="158107"/>
            <a:ext cx="8861061" cy="654178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53</a:t>
            </a:fld>
            <a:endParaRPr lang="en-US" dirty="0"/>
          </a:p>
        </p:txBody>
      </p:sp>
    </p:spTree>
    <p:extLst>
      <p:ext uri="{BB962C8B-B14F-4D97-AF65-F5344CB8AC3E}">
        <p14:creationId xmlns:p14="http://schemas.microsoft.com/office/powerpoint/2010/main" val="1941479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Viola\Desktop\F\Presentazione RASD\content\Sequence Diagram\Car Unlock\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357" y="158107"/>
            <a:ext cx="8861286" cy="6541786"/>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54</a:t>
            </a:fld>
            <a:endParaRPr lang="en-US" dirty="0"/>
          </a:p>
        </p:txBody>
      </p:sp>
    </p:spTree>
    <p:extLst>
      <p:ext uri="{BB962C8B-B14F-4D97-AF65-F5344CB8AC3E}">
        <p14:creationId xmlns:p14="http://schemas.microsoft.com/office/powerpoint/2010/main" val="3736140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Viola\Desktop\F\Presentazione RASD\content\Sequence Diagram\Car Rental\Cattu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838" y="347663"/>
            <a:ext cx="6410325" cy="6162675"/>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55</a:t>
            </a:fld>
            <a:endParaRPr lang="en-US" dirty="0"/>
          </a:p>
        </p:txBody>
      </p:sp>
    </p:spTree>
    <p:extLst>
      <p:ext uri="{BB962C8B-B14F-4D97-AF65-F5344CB8AC3E}">
        <p14:creationId xmlns:p14="http://schemas.microsoft.com/office/powerpoint/2010/main" val="142231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79399" y="135000"/>
            <a:ext cx="5758877" cy="6588000"/>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56</a:t>
            </a:fld>
            <a:endParaRPr lang="en-US" dirty="0"/>
          </a:p>
        </p:txBody>
      </p:sp>
    </p:spTree>
    <p:extLst>
      <p:ext uri="{BB962C8B-B14F-4D97-AF65-F5344CB8AC3E}">
        <p14:creationId xmlns:p14="http://schemas.microsoft.com/office/powerpoint/2010/main" val="3989629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6574" y="135004"/>
            <a:ext cx="6718852" cy="658799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57</a:t>
            </a:fld>
            <a:endParaRPr lang="en-US" dirty="0"/>
          </a:p>
        </p:txBody>
      </p:sp>
    </p:spTree>
    <p:extLst>
      <p:ext uri="{BB962C8B-B14F-4D97-AF65-F5344CB8AC3E}">
        <p14:creationId xmlns:p14="http://schemas.microsoft.com/office/powerpoint/2010/main" val="1402319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6574" y="135004"/>
            <a:ext cx="6718852" cy="658799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58</a:t>
            </a:fld>
            <a:endParaRPr lang="en-US" dirty="0"/>
          </a:p>
        </p:txBody>
      </p:sp>
    </p:spTree>
    <p:extLst>
      <p:ext uri="{BB962C8B-B14F-4D97-AF65-F5344CB8AC3E}">
        <p14:creationId xmlns:p14="http://schemas.microsoft.com/office/powerpoint/2010/main" val="3215680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6574" y="135004"/>
            <a:ext cx="6718852" cy="658799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59</a:t>
            </a:fld>
            <a:endParaRPr lang="en-US" dirty="0"/>
          </a:p>
        </p:txBody>
      </p:sp>
    </p:spTree>
    <p:extLst>
      <p:ext uri="{BB962C8B-B14F-4D97-AF65-F5344CB8AC3E}">
        <p14:creationId xmlns:p14="http://schemas.microsoft.com/office/powerpoint/2010/main" val="3968951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511444" y="1248039"/>
            <a:ext cx="11220773" cy="5075269"/>
          </a:xfrm>
        </p:spPr>
        <p:txBody>
          <a:bodyPr anchor="ctr">
            <a:normAutofit/>
          </a:bodyPr>
          <a:lstStyle/>
          <a:p>
            <a:pPr marL="0" indent="0" algn="just">
              <a:buNone/>
            </a:pPr>
            <a:r>
              <a:rPr lang="en-US" sz="1650" dirty="0"/>
              <a:t>Due to some unclear points in the specification we made some </a:t>
            </a:r>
            <a:r>
              <a:rPr lang="en-US" sz="1650" b="1" dirty="0"/>
              <a:t>assumptions</a:t>
            </a:r>
            <a:r>
              <a:rPr lang="en-US" sz="1650" dirty="0"/>
              <a:t>, which are:</a:t>
            </a:r>
          </a:p>
          <a:p>
            <a:pPr algn="just"/>
            <a:r>
              <a:rPr lang="en-US" sz="1650" dirty="0"/>
              <a:t>The system allows users to locate any car in </a:t>
            </a:r>
            <a:r>
              <a:rPr lang="en-US" sz="1650" dirty="0" err="1"/>
              <a:t>PowerEnjoy’s</a:t>
            </a:r>
            <a:r>
              <a:rPr lang="en-US" sz="1650" dirty="0"/>
              <a:t> area of operation;</a:t>
            </a:r>
          </a:p>
          <a:p>
            <a:pPr algn="just"/>
            <a:r>
              <a:rPr lang="en-US" sz="1650" dirty="0"/>
              <a:t>The system’s Money Saving Option has to be enabled or disabled during registration or in the user profile;</a:t>
            </a:r>
          </a:p>
          <a:p>
            <a:pPr algn="just"/>
            <a:r>
              <a:rPr lang="en-US" sz="1650" dirty="0"/>
              <a:t>The system permits users to reserve an available car only in his/her city: with "a certain geographical region" we mean that the user can reach the vehicle in a reasonable amount of time;</a:t>
            </a:r>
          </a:p>
          <a:p>
            <a:pPr algn="just"/>
            <a:r>
              <a:rPr lang="en-US" sz="1650" dirty="0"/>
              <a:t>The system can locate its users in some way: for example, through Cellular Data or GPS;</a:t>
            </a:r>
          </a:p>
          <a:p>
            <a:pPr algn="just"/>
            <a:r>
              <a:rPr lang="en-US" sz="1650" dirty="0"/>
              <a:t>The system can check the proximity of the user to the reserved car: for example, through a numerical code printed on each cars’ windshield or through GPS data from user’s phone; </a:t>
            </a:r>
          </a:p>
          <a:p>
            <a:pPr algn="just"/>
            <a:r>
              <a:rPr lang="en-US" sz="1650" dirty="0"/>
              <a:t>The rental fees are applied as soon as one of these conditions is met: one minute is elapsed from the car’s doors opening, or the engine is revved;		   (otherwise the user could stay within the car for free)</a:t>
            </a:r>
          </a:p>
          <a:p>
            <a:pPr algn="just"/>
            <a:r>
              <a:rPr lang="en-US" sz="1650" dirty="0"/>
              <a:t>Each user can’t reserve more than one car at the same time;</a:t>
            </a:r>
          </a:p>
          <a:p>
            <a:pPr algn="just"/>
            <a:r>
              <a:rPr lang="en-US" sz="1650" dirty="0"/>
              <a:t>To be eligible for the 10% discount, almost two passengers have to remain seated at the same time for at least one minute;</a:t>
            </a:r>
          </a:p>
          <a:p>
            <a:pPr algn="just"/>
            <a:r>
              <a:rPr lang="en-US" sz="1650" dirty="0"/>
              <a:t>If the user will leave the car in a special recharging area, taking care of plugging it into the power grid, the discount will be greater than 30%: for example, we suppose 40%.</a:t>
            </a:r>
            <a:endParaRPr lang="en-GB" sz="1650" dirty="0"/>
          </a:p>
        </p:txBody>
      </p:sp>
      <p:sp>
        <p:nvSpPr>
          <p:cNvPr id="6" name="Titolo 1"/>
          <p:cNvSpPr txBox="1">
            <a:spLocks/>
          </p:cNvSpPr>
          <p:nvPr/>
        </p:nvSpPr>
        <p:spPr>
          <a:xfrm>
            <a:off x="3735092" y="363024"/>
            <a:ext cx="6655817"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GB" dirty="0"/>
              <a:t>Assumptions</a:t>
            </a:r>
          </a:p>
        </p:txBody>
      </p:sp>
      <p:sp>
        <p:nvSpPr>
          <p:cNvPr id="2" name="Segnaposto numero diapositiva 1"/>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71203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6574" y="135004"/>
            <a:ext cx="6718852" cy="658799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60</a:t>
            </a:fld>
            <a:endParaRPr lang="en-US" dirty="0"/>
          </a:p>
        </p:txBody>
      </p:sp>
    </p:spTree>
    <p:extLst>
      <p:ext uri="{BB962C8B-B14F-4D97-AF65-F5344CB8AC3E}">
        <p14:creationId xmlns:p14="http://schemas.microsoft.com/office/powerpoint/2010/main" val="3348259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6574" y="135004"/>
            <a:ext cx="6718852" cy="658799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61</a:t>
            </a:fld>
            <a:endParaRPr lang="en-US" dirty="0"/>
          </a:p>
        </p:txBody>
      </p:sp>
    </p:spTree>
    <p:extLst>
      <p:ext uri="{BB962C8B-B14F-4D97-AF65-F5344CB8AC3E}">
        <p14:creationId xmlns:p14="http://schemas.microsoft.com/office/powerpoint/2010/main" val="2980877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6574" y="135004"/>
            <a:ext cx="6718852" cy="658799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62</a:t>
            </a:fld>
            <a:endParaRPr lang="en-US" dirty="0"/>
          </a:p>
        </p:txBody>
      </p:sp>
    </p:spTree>
    <p:extLst>
      <p:ext uri="{BB962C8B-B14F-4D97-AF65-F5344CB8AC3E}">
        <p14:creationId xmlns:p14="http://schemas.microsoft.com/office/powerpoint/2010/main" val="2436430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6574" y="135004"/>
            <a:ext cx="6718852" cy="658799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63</a:t>
            </a:fld>
            <a:endParaRPr lang="en-US" dirty="0"/>
          </a:p>
        </p:txBody>
      </p:sp>
    </p:spTree>
    <p:extLst>
      <p:ext uri="{BB962C8B-B14F-4D97-AF65-F5344CB8AC3E}">
        <p14:creationId xmlns:p14="http://schemas.microsoft.com/office/powerpoint/2010/main" val="3688514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6574" y="135004"/>
            <a:ext cx="6718852" cy="658799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64</a:t>
            </a:fld>
            <a:endParaRPr lang="en-US" dirty="0"/>
          </a:p>
        </p:txBody>
      </p:sp>
    </p:spTree>
    <p:extLst>
      <p:ext uri="{BB962C8B-B14F-4D97-AF65-F5344CB8AC3E}">
        <p14:creationId xmlns:p14="http://schemas.microsoft.com/office/powerpoint/2010/main" val="4059023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6574" y="135004"/>
            <a:ext cx="6718852" cy="658799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65</a:t>
            </a:fld>
            <a:endParaRPr lang="en-US" dirty="0"/>
          </a:p>
        </p:txBody>
      </p:sp>
    </p:spTree>
    <p:extLst>
      <p:ext uri="{BB962C8B-B14F-4D97-AF65-F5344CB8AC3E}">
        <p14:creationId xmlns:p14="http://schemas.microsoft.com/office/powerpoint/2010/main" val="2067154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6574" y="135004"/>
            <a:ext cx="6718852" cy="658799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66</a:t>
            </a:fld>
            <a:endParaRPr lang="en-US" dirty="0"/>
          </a:p>
        </p:txBody>
      </p:sp>
    </p:spTree>
    <p:extLst>
      <p:ext uri="{BB962C8B-B14F-4D97-AF65-F5344CB8AC3E}">
        <p14:creationId xmlns:p14="http://schemas.microsoft.com/office/powerpoint/2010/main" val="2501901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6574" y="135004"/>
            <a:ext cx="6718852" cy="6587992"/>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67</a:t>
            </a:fld>
            <a:endParaRPr lang="en-US" dirty="0"/>
          </a:p>
        </p:txBody>
      </p:sp>
    </p:spTree>
    <p:extLst>
      <p:ext uri="{BB962C8B-B14F-4D97-AF65-F5344CB8AC3E}">
        <p14:creationId xmlns:p14="http://schemas.microsoft.com/office/powerpoint/2010/main" val="27745421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Viola\Desktop\F\Presentazione RASD\content\Sequence Diagram\Car Renta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574" y="135000"/>
            <a:ext cx="6718852" cy="6588000"/>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p:cNvSpPr>
            <a:spLocks noGrp="1"/>
          </p:cNvSpPr>
          <p:nvPr>
            <p:ph type="sldNum" sz="quarter" idx="12"/>
          </p:nvPr>
        </p:nvSpPr>
        <p:spPr/>
        <p:txBody>
          <a:bodyPr/>
          <a:lstStyle/>
          <a:p>
            <a:fld id="{D57F1E4F-1CFF-5643-939E-02111984F565}" type="slidenum">
              <a:rPr lang="en-US" smtClean="0"/>
              <a:t>68</a:t>
            </a:fld>
            <a:endParaRPr lang="en-US" dirty="0"/>
          </a:p>
        </p:txBody>
      </p:sp>
    </p:spTree>
    <p:extLst>
      <p:ext uri="{BB962C8B-B14F-4D97-AF65-F5344CB8AC3E}">
        <p14:creationId xmlns:p14="http://schemas.microsoft.com/office/powerpoint/2010/main" val="9869254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o 5"/>
          <p:cNvGrpSpPr/>
          <p:nvPr/>
        </p:nvGrpSpPr>
        <p:grpSpPr>
          <a:xfrm>
            <a:off x="790091" y="41522"/>
            <a:ext cx="7265019" cy="6771021"/>
            <a:chOff x="2530145" y="41565"/>
            <a:chExt cx="7265019" cy="6771021"/>
          </a:xfrm>
        </p:grpSpPr>
        <p:pic>
          <p:nvPicPr>
            <p:cNvPr id="11266" name="Picture 2" descr="C:\Users\Viola\Desktop\F\Presentazione RASD\content\Class Diagram\Cla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145" y="41565"/>
              <a:ext cx="7265019" cy="677102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7002168" y="6082152"/>
              <a:ext cx="1144308" cy="276999"/>
            </a:xfrm>
            <a:prstGeom prst="rect">
              <a:avLst/>
            </a:prstGeom>
            <a:noFill/>
          </p:spPr>
          <p:txBody>
            <a:bodyPr wrap="square" rtlCol="0">
              <a:spAutoFit/>
            </a:bodyPr>
            <a:lstStyle/>
            <a:p>
              <a:r>
                <a:rPr lang="it-IT" sz="1200" dirty="0"/>
                <a:t>0..1	     0..n</a:t>
              </a:r>
              <a:endParaRPr lang="en-US" sz="1200" dirty="0"/>
            </a:p>
          </p:txBody>
        </p:sp>
        <p:sp>
          <p:nvSpPr>
            <p:cNvPr id="5" name="CasellaDiTesto 4"/>
            <p:cNvSpPr txBox="1"/>
            <p:nvPr/>
          </p:nvSpPr>
          <p:spPr>
            <a:xfrm>
              <a:off x="6231925" y="3159329"/>
              <a:ext cx="348982" cy="646331"/>
            </a:xfrm>
            <a:prstGeom prst="rect">
              <a:avLst/>
            </a:prstGeom>
            <a:noFill/>
          </p:spPr>
          <p:txBody>
            <a:bodyPr wrap="square" rtlCol="0">
              <a:spAutoFit/>
            </a:bodyPr>
            <a:lstStyle/>
            <a:p>
              <a:r>
                <a:rPr lang="it-IT" sz="1200" dirty="0"/>
                <a:t>1</a:t>
              </a:r>
            </a:p>
            <a:p>
              <a:endParaRPr lang="it-IT" sz="1200" dirty="0"/>
            </a:p>
            <a:p>
              <a:r>
                <a:rPr lang="it-IT" sz="1200" dirty="0"/>
                <a:t>1</a:t>
              </a:r>
              <a:endParaRPr lang="en-US" sz="1200" dirty="0"/>
            </a:p>
          </p:txBody>
        </p:sp>
        <p:sp>
          <p:nvSpPr>
            <p:cNvPr id="7" name="CasellaDiTesto 6"/>
            <p:cNvSpPr txBox="1"/>
            <p:nvPr/>
          </p:nvSpPr>
          <p:spPr>
            <a:xfrm>
              <a:off x="7811349" y="3302876"/>
              <a:ext cx="348982" cy="1585049"/>
            </a:xfrm>
            <a:prstGeom prst="rect">
              <a:avLst/>
            </a:prstGeom>
            <a:noFill/>
          </p:spPr>
          <p:txBody>
            <a:bodyPr wrap="square" rtlCol="0">
              <a:spAutoFit/>
            </a:bodyPr>
            <a:lstStyle/>
            <a:p>
              <a:endParaRPr lang="it-IT" sz="500" dirty="0"/>
            </a:p>
            <a:p>
              <a:r>
                <a:rPr lang="it-IT" sz="1200" dirty="0"/>
                <a:t>1</a:t>
              </a:r>
            </a:p>
            <a:p>
              <a:endParaRPr lang="it-IT" sz="600" dirty="0"/>
            </a:p>
            <a:p>
              <a:endParaRPr lang="it-IT" sz="1200" dirty="0"/>
            </a:p>
            <a:p>
              <a:endParaRPr lang="it-IT" sz="1200" dirty="0"/>
            </a:p>
            <a:p>
              <a:endParaRPr lang="it-IT" sz="1200" dirty="0"/>
            </a:p>
            <a:p>
              <a:endParaRPr lang="it-IT" sz="1200" dirty="0"/>
            </a:p>
            <a:p>
              <a:endParaRPr lang="it-IT" sz="1200" dirty="0"/>
            </a:p>
            <a:p>
              <a:r>
                <a:rPr lang="it-IT" sz="1200" dirty="0"/>
                <a:t>1</a:t>
              </a:r>
              <a:endParaRPr lang="en-US" sz="1200" dirty="0"/>
            </a:p>
          </p:txBody>
        </p:sp>
        <p:sp>
          <p:nvSpPr>
            <p:cNvPr id="8" name="CasellaDiTesto 7"/>
            <p:cNvSpPr txBox="1"/>
            <p:nvPr/>
          </p:nvSpPr>
          <p:spPr>
            <a:xfrm>
              <a:off x="4322621" y="2078185"/>
              <a:ext cx="1011382" cy="276999"/>
            </a:xfrm>
            <a:prstGeom prst="rect">
              <a:avLst/>
            </a:prstGeom>
            <a:noFill/>
          </p:spPr>
          <p:txBody>
            <a:bodyPr wrap="square" rtlCol="0">
              <a:spAutoFit/>
            </a:bodyPr>
            <a:lstStyle/>
            <a:p>
              <a:r>
                <a:rPr lang="it-IT" sz="1200" dirty="0"/>
                <a:t>1	  0..n</a:t>
              </a:r>
              <a:endParaRPr lang="en-US" sz="1200" dirty="0"/>
            </a:p>
          </p:txBody>
        </p:sp>
        <p:sp>
          <p:nvSpPr>
            <p:cNvPr id="9" name="CasellaDiTesto 8"/>
            <p:cNvSpPr txBox="1"/>
            <p:nvPr/>
          </p:nvSpPr>
          <p:spPr>
            <a:xfrm>
              <a:off x="4245115" y="6096006"/>
              <a:ext cx="1144308" cy="276999"/>
            </a:xfrm>
            <a:prstGeom prst="rect">
              <a:avLst/>
            </a:prstGeom>
            <a:noFill/>
          </p:spPr>
          <p:txBody>
            <a:bodyPr wrap="square" rtlCol="0">
              <a:spAutoFit/>
            </a:bodyPr>
            <a:lstStyle/>
            <a:p>
              <a:r>
                <a:rPr lang="it-IT" sz="1200" dirty="0"/>
                <a:t>0..1	     1..n</a:t>
              </a:r>
              <a:endParaRPr lang="en-US" sz="1200" dirty="0"/>
            </a:p>
          </p:txBody>
        </p:sp>
        <p:sp>
          <p:nvSpPr>
            <p:cNvPr id="10" name="CasellaDiTesto 9"/>
            <p:cNvSpPr txBox="1"/>
            <p:nvPr/>
          </p:nvSpPr>
          <p:spPr>
            <a:xfrm>
              <a:off x="6231925" y="5278589"/>
              <a:ext cx="572154" cy="646331"/>
            </a:xfrm>
            <a:prstGeom prst="rect">
              <a:avLst/>
            </a:prstGeom>
            <a:noFill/>
          </p:spPr>
          <p:txBody>
            <a:bodyPr wrap="square" rtlCol="0">
              <a:spAutoFit/>
            </a:bodyPr>
            <a:lstStyle/>
            <a:p>
              <a:r>
                <a:rPr lang="it-IT" sz="1200" dirty="0"/>
                <a:t>0..n</a:t>
              </a:r>
            </a:p>
            <a:p>
              <a:endParaRPr lang="it-IT" sz="1200" dirty="0"/>
            </a:p>
            <a:p>
              <a:r>
                <a:rPr lang="it-IT" sz="1200" dirty="0"/>
                <a:t>0..1</a:t>
              </a:r>
              <a:endParaRPr lang="en-US" sz="1200" dirty="0"/>
            </a:p>
          </p:txBody>
        </p:sp>
      </p:grpSp>
      <p:sp>
        <p:nvSpPr>
          <p:cNvPr id="13" name="Titolo 1"/>
          <p:cNvSpPr txBox="1">
            <a:spLocks/>
          </p:cNvSpPr>
          <p:nvPr/>
        </p:nvSpPr>
        <p:spPr>
          <a:xfrm>
            <a:off x="3735092" y="363024"/>
            <a:ext cx="6655817"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GB" dirty="0"/>
              <a:t>Class Diagram</a:t>
            </a:r>
          </a:p>
        </p:txBody>
      </p:sp>
      <p:sp>
        <p:nvSpPr>
          <p:cNvPr id="2" name="Segnaposto numero diapositiva 1"/>
          <p:cNvSpPr>
            <a:spLocks noGrp="1"/>
          </p:cNvSpPr>
          <p:nvPr>
            <p:ph type="sldNum" sz="quarter" idx="12"/>
          </p:nvPr>
        </p:nvSpPr>
        <p:spPr/>
        <p:txBody>
          <a:bodyPr/>
          <a:lstStyle/>
          <a:p>
            <a:fld id="{D57F1E4F-1CFF-5643-939E-02111984F565}" type="slidenum">
              <a:rPr lang="en-US" smtClean="0"/>
              <a:t>69</a:t>
            </a:fld>
            <a:endParaRPr lang="en-US" dirty="0"/>
          </a:p>
        </p:txBody>
      </p:sp>
    </p:spTree>
    <p:extLst>
      <p:ext uri="{BB962C8B-B14F-4D97-AF65-F5344CB8AC3E}">
        <p14:creationId xmlns:p14="http://schemas.microsoft.com/office/powerpoint/2010/main" val="3433170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55711" y="432258"/>
            <a:ext cx="9135197" cy="837742"/>
          </a:xfrm>
        </p:spPr>
        <p:txBody>
          <a:bodyPr/>
          <a:lstStyle/>
          <a:p>
            <a:pPr algn="r"/>
            <a:r>
              <a:rPr lang="en-GB" dirty="0"/>
              <a:t>Privileges: Guest</a:t>
            </a:r>
          </a:p>
        </p:txBody>
      </p:sp>
      <p:sp>
        <p:nvSpPr>
          <p:cNvPr id="3" name="Segnaposto contenuto 2"/>
          <p:cNvSpPr>
            <a:spLocks noGrp="1"/>
          </p:cNvSpPr>
          <p:nvPr>
            <p:ph idx="1"/>
          </p:nvPr>
        </p:nvSpPr>
        <p:spPr>
          <a:xfrm>
            <a:off x="2082800" y="1473202"/>
            <a:ext cx="8483600" cy="4978400"/>
          </a:xfrm>
        </p:spPr>
        <p:txBody>
          <a:bodyPr>
            <a:normAutofit/>
          </a:bodyPr>
          <a:lstStyle/>
          <a:p>
            <a:r>
              <a:rPr lang="en-GB" dirty="0"/>
              <a:t>Register to the system by creating a new account;</a:t>
            </a:r>
          </a:p>
          <a:p>
            <a:r>
              <a:rPr lang="en-GB" dirty="0"/>
              <a:t>Check available cars’ position and status;</a:t>
            </a:r>
          </a:p>
          <a:p>
            <a:r>
              <a:rPr lang="en-GB" dirty="0"/>
              <a:t>Contact the customer service.</a:t>
            </a:r>
          </a:p>
        </p:txBody>
      </p:sp>
      <p:sp>
        <p:nvSpPr>
          <p:cNvPr id="4" name="Segnaposto numero diapositiva 3"/>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950940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a:xfrm>
            <a:off x="784073" y="363023"/>
            <a:ext cx="9648400"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400" dirty="0"/>
              <a:t>Non-Functional Requirements</a:t>
            </a:r>
          </a:p>
          <a:p>
            <a:pPr algn="ctr"/>
            <a:endParaRPr lang="en-GB" dirty="0"/>
          </a:p>
        </p:txBody>
      </p:sp>
      <p:sp>
        <p:nvSpPr>
          <p:cNvPr id="5" name="Segnaposto contenuto 2"/>
          <p:cNvSpPr>
            <a:spLocks noGrp="1"/>
          </p:cNvSpPr>
          <p:nvPr>
            <p:ph idx="1"/>
          </p:nvPr>
        </p:nvSpPr>
        <p:spPr>
          <a:xfrm>
            <a:off x="511444" y="1248039"/>
            <a:ext cx="11220773" cy="5075269"/>
          </a:xfrm>
        </p:spPr>
        <p:txBody>
          <a:bodyPr anchor="ctr">
            <a:normAutofit fontScale="92500" lnSpcReduction="10000"/>
          </a:bodyPr>
          <a:lstStyle/>
          <a:p>
            <a:pPr marL="0" indent="0">
              <a:buNone/>
            </a:pPr>
            <a:r>
              <a:rPr lang="en-US" sz="1800" dirty="0"/>
              <a:t>The </a:t>
            </a:r>
            <a:r>
              <a:rPr lang="en-US" sz="1800" b="1" dirty="0"/>
              <a:t>non-functional requirements </a:t>
            </a:r>
            <a:r>
              <a:rPr lang="en-US" sz="1800" dirty="0"/>
              <a:t>are those related to the quality of the system to be implemented (Quality of Service, </a:t>
            </a:r>
            <a:r>
              <a:rPr lang="en-US" sz="1800" dirty="0" err="1"/>
              <a:t>QoS</a:t>
            </a:r>
            <a:r>
              <a:rPr lang="en-US" sz="1800" dirty="0"/>
              <a:t>), regardless of the application domain.</a:t>
            </a:r>
          </a:p>
          <a:p>
            <a:r>
              <a:rPr lang="en-US" sz="1800" b="1" dirty="0"/>
              <a:t>Security</a:t>
            </a:r>
            <a:r>
              <a:rPr lang="en-US" sz="1800" dirty="0"/>
              <a:t>: each user will only be able to access functionality that competes to his category. It is, therefore, necessary to provide an </a:t>
            </a:r>
            <a:r>
              <a:rPr lang="en-US" sz="1800" b="1" dirty="0"/>
              <a:t>authentication</a:t>
            </a:r>
            <a:r>
              <a:rPr lang="en-US" sz="1800" dirty="0"/>
              <a:t> method: it will be used the symmetric </a:t>
            </a:r>
            <a:r>
              <a:rPr lang="en-US" sz="1800" b="1" dirty="0"/>
              <a:t>username/password</a:t>
            </a:r>
            <a:r>
              <a:rPr lang="en-US" sz="1800" dirty="0"/>
              <a:t> one. Furthermore, each credential will not be stored in clear text, and client/server communications will be protected by asymmetric encryption.</a:t>
            </a:r>
          </a:p>
          <a:p>
            <a:r>
              <a:rPr lang="en-US" sz="1800" b="1" dirty="0"/>
              <a:t>Portability</a:t>
            </a:r>
            <a:r>
              <a:rPr lang="en-US" sz="1800" dirty="0"/>
              <a:t>: the system must be </a:t>
            </a:r>
            <a:r>
              <a:rPr lang="en-US" sz="1800" b="1" dirty="0"/>
              <a:t>compatible</a:t>
            </a:r>
            <a:r>
              <a:rPr lang="en-US" sz="1800" dirty="0"/>
              <a:t> with all hardware and software platforms to reach as many users as possible. This requirement could be satisfied, for example, by realizing the system as a web application: in this way the only assumptions that must be met by users are the availability of a web browser and an Internet connection.</a:t>
            </a:r>
          </a:p>
          <a:p>
            <a:r>
              <a:rPr lang="en-US" sz="1800" b="1" dirty="0"/>
              <a:t>Stability and Reliability</a:t>
            </a:r>
            <a:r>
              <a:rPr lang="en-US" sz="1800" dirty="0"/>
              <a:t>: The system must notify the user the result of each his/her transaction request while maintaining an optimal level of reliability. Therefore it will be able to face with the possible loss of connection between clients and the central server by ensuring </a:t>
            </a:r>
            <a:r>
              <a:rPr lang="en-US" sz="1800" b="1" dirty="0"/>
              <a:t>atomicity</a:t>
            </a:r>
            <a:r>
              <a:rPr lang="en-US" sz="1800" dirty="0"/>
              <a:t> of all operations.</a:t>
            </a:r>
          </a:p>
          <a:p>
            <a:r>
              <a:rPr lang="en-US" sz="1800" b="1" dirty="0"/>
              <a:t>Performance</a:t>
            </a:r>
            <a:r>
              <a:rPr lang="en-US" sz="1800" dirty="0"/>
              <a:t>: the timing of getting the information must be </a:t>
            </a:r>
            <a:r>
              <a:rPr lang="en-US" sz="1800" i="1" dirty="0"/>
              <a:t>acceptable</a:t>
            </a:r>
            <a:r>
              <a:rPr lang="en-US" sz="1800" dirty="0"/>
              <a:t> for the users.</a:t>
            </a:r>
          </a:p>
          <a:p>
            <a:r>
              <a:rPr lang="en-US" sz="1800" b="1" dirty="0"/>
              <a:t>Concurrency Management</a:t>
            </a:r>
            <a:r>
              <a:rPr lang="en-US" sz="1800" dirty="0"/>
              <a:t>: the system must ensure </a:t>
            </a:r>
            <a:r>
              <a:rPr lang="en-US" sz="1800" b="1" dirty="0"/>
              <a:t>data consistency </a:t>
            </a:r>
            <a:r>
              <a:rPr lang="en-US" sz="1800" dirty="0"/>
              <a:t>while dealing with multiple concurrent accesses to the same resource by </a:t>
            </a:r>
            <a:r>
              <a:rPr lang="en-US" sz="1800" b="1" dirty="0"/>
              <a:t>multiple users </a:t>
            </a:r>
            <a:r>
              <a:rPr lang="en-US" sz="1800" dirty="0"/>
              <a:t>authenticated to the system.</a:t>
            </a:r>
          </a:p>
          <a:p>
            <a:r>
              <a:rPr lang="en-US" sz="1800" b="1" dirty="0"/>
              <a:t>Graphical User Interfaces </a:t>
            </a:r>
            <a:r>
              <a:rPr lang="en-US" sz="1800" dirty="0"/>
              <a:t>(</a:t>
            </a:r>
            <a:r>
              <a:rPr lang="en-US" sz="1800" b="1" dirty="0"/>
              <a:t>GUIs</a:t>
            </a:r>
            <a:r>
              <a:rPr lang="en-US" sz="1800" dirty="0"/>
              <a:t>): The system has to include several graphical user interfaces: </a:t>
            </a:r>
            <a:r>
              <a:rPr lang="en-US" sz="1800" b="1" dirty="0"/>
              <a:t>intuitive</a:t>
            </a:r>
            <a:r>
              <a:rPr lang="en-US" sz="1800" dirty="0"/>
              <a:t>, complete and exceptionally </a:t>
            </a:r>
            <a:r>
              <a:rPr lang="en-US" sz="1800" b="1" dirty="0"/>
              <a:t>easy to use</a:t>
            </a:r>
            <a:r>
              <a:rPr lang="en-US" sz="1800" dirty="0"/>
              <a:t>, that will give the user access to the system’s features.</a:t>
            </a:r>
            <a:endParaRPr lang="en-GB" sz="1650" dirty="0"/>
          </a:p>
        </p:txBody>
      </p:sp>
      <p:sp>
        <p:nvSpPr>
          <p:cNvPr id="2" name="Segnaposto numero diapositiva 1"/>
          <p:cNvSpPr>
            <a:spLocks noGrp="1"/>
          </p:cNvSpPr>
          <p:nvPr>
            <p:ph type="sldNum" sz="quarter" idx="12"/>
          </p:nvPr>
        </p:nvSpPr>
        <p:spPr/>
        <p:txBody>
          <a:bodyPr/>
          <a:lstStyle/>
          <a:p>
            <a:fld id="{D57F1E4F-1CFF-5643-939E-02111984F565}" type="slidenum">
              <a:rPr lang="en-US" smtClean="0"/>
              <a:t>70</a:t>
            </a:fld>
            <a:endParaRPr lang="en-US" dirty="0"/>
          </a:p>
        </p:txBody>
      </p:sp>
    </p:spTree>
    <p:extLst>
      <p:ext uri="{BB962C8B-B14F-4D97-AF65-F5344CB8AC3E}">
        <p14:creationId xmlns:p14="http://schemas.microsoft.com/office/powerpoint/2010/main" val="187898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a:xfrm>
            <a:off x="784073" y="363023"/>
            <a:ext cx="9606836"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400" dirty="0"/>
              <a:t> Functional Requirements</a:t>
            </a:r>
          </a:p>
          <a:p>
            <a:pPr algn="ctr"/>
            <a:endParaRPr lang="en-GB" dirty="0"/>
          </a:p>
        </p:txBody>
      </p:sp>
      <p:sp>
        <p:nvSpPr>
          <p:cNvPr id="5" name="Segnaposto contenuto 2"/>
          <p:cNvSpPr>
            <a:spLocks noGrp="1"/>
          </p:cNvSpPr>
          <p:nvPr>
            <p:ph idx="1"/>
          </p:nvPr>
        </p:nvSpPr>
        <p:spPr>
          <a:xfrm>
            <a:off x="511444" y="1248039"/>
            <a:ext cx="11220773" cy="5075269"/>
          </a:xfrm>
        </p:spPr>
        <p:txBody>
          <a:bodyPr anchor="ctr">
            <a:normAutofit lnSpcReduction="10000"/>
          </a:bodyPr>
          <a:lstStyle/>
          <a:p>
            <a:pPr marL="0" indent="0">
              <a:buNone/>
            </a:pPr>
            <a:r>
              <a:rPr lang="en-US" sz="1800" dirty="0"/>
              <a:t>The </a:t>
            </a:r>
            <a:r>
              <a:rPr lang="en-US" sz="1800" b="1" dirty="0"/>
              <a:t>functional requirements </a:t>
            </a:r>
            <a:r>
              <a:rPr lang="en-US" sz="1800" dirty="0"/>
              <a:t>are the functionalities that the system must necessarily have to work properly.</a:t>
            </a:r>
          </a:p>
          <a:p>
            <a:pPr marL="0" indent="0">
              <a:buNone/>
            </a:pPr>
            <a:r>
              <a:rPr lang="en-US" sz="1800" dirty="0"/>
              <a:t>They describe the interactions between the system developed and the external environment independently from the implementation.</a:t>
            </a:r>
          </a:p>
          <a:p>
            <a:r>
              <a:rPr lang="en-US" sz="1800" b="1" dirty="0"/>
              <a:t>Registration</a:t>
            </a:r>
            <a:r>
              <a:rPr lang="en-US" sz="1800" dirty="0"/>
              <a:t> of a guest to the system:</a:t>
            </a:r>
          </a:p>
          <a:p>
            <a:pPr marL="0" indent="0">
              <a:buNone/>
            </a:pPr>
            <a:r>
              <a:rPr lang="en-US" sz="1800" dirty="0"/>
              <a:t>	(a) The system has to guarantee the registration to a new user by creating a new account.</a:t>
            </a:r>
          </a:p>
          <a:p>
            <a:r>
              <a:rPr lang="en-US" sz="1800" b="1" dirty="0"/>
              <a:t>Login</a:t>
            </a:r>
            <a:r>
              <a:rPr lang="en-US" sz="1800" dirty="0"/>
              <a:t> of a user into the system:</a:t>
            </a:r>
          </a:p>
          <a:p>
            <a:pPr marL="0" indent="0">
              <a:buNone/>
            </a:pPr>
            <a:r>
              <a:rPr lang="en-US" sz="1800" dirty="0"/>
              <a:t>	(a) The system has to allow the login to an already registered user when he types the correct 			username and the password in the login form.</a:t>
            </a:r>
          </a:p>
          <a:p>
            <a:r>
              <a:rPr lang="en-US" sz="1800" dirty="0"/>
              <a:t>Find the location of </a:t>
            </a:r>
            <a:r>
              <a:rPr lang="en-US" sz="1800" b="1" dirty="0"/>
              <a:t>available</a:t>
            </a:r>
            <a:r>
              <a:rPr lang="en-US" sz="1800" dirty="0"/>
              <a:t> </a:t>
            </a:r>
            <a:r>
              <a:rPr lang="en-US" sz="1800" b="1" dirty="0"/>
              <a:t>cars</a:t>
            </a:r>
            <a:r>
              <a:rPr lang="en-US" sz="1800" dirty="0"/>
              <a:t> in a specified area:</a:t>
            </a:r>
          </a:p>
          <a:p>
            <a:pPr marL="0" indent="0">
              <a:buNone/>
            </a:pPr>
            <a:r>
              <a:rPr lang="en-US" sz="1800" dirty="0"/>
              <a:t>	(a) The system has to allow both guests and users to specify the address where they want to 			locate an available car or to use their position;</a:t>
            </a:r>
          </a:p>
          <a:p>
            <a:pPr marL="0" indent="0">
              <a:buNone/>
            </a:pPr>
            <a:r>
              <a:rPr lang="en-US" sz="1800" dirty="0"/>
              <a:t>	(b) The system has to guarantee that a car is showed on the map if and only if it is available 			(that means that every available car is showed and that every showed car is available);</a:t>
            </a:r>
          </a:p>
          <a:p>
            <a:pPr marL="0" indent="0">
              <a:buNone/>
            </a:pPr>
            <a:r>
              <a:rPr lang="en-US" sz="1800" dirty="0"/>
              <a:t>	(c) The system has to guarantee that the car’s position is regularly showed up to date.</a:t>
            </a:r>
            <a:endParaRPr lang="en-GB" sz="1650" dirty="0"/>
          </a:p>
        </p:txBody>
      </p:sp>
      <p:sp>
        <p:nvSpPr>
          <p:cNvPr id="2" name="Segnaposto numero diapositiva 1"/>
          <p:cNvSpPr>
            <a:spLocks noGrp="1"/>
          </p:cNvSpPr>
          <p:nvPr>
            <p:ph type="sldNum" sz="quarter" idx="12"/>
          </p:nvPr>
        </p:nvSpPr>
        <p:spPr/>
        <p:txBody>
          <a:bodyPr/>
          <a:lstStyle/>
          <a:p>
            <a:fld id="{D57F1E4F-1CFF-5643-939E-02111984F565}" type="slidenum">
              <a:rPr lang="en-US" smtClean="0"/>
              <a:t>71</a:t>
            </a:fld>
            <a:endParaRPr lang="en-US" dirty="0"/>
          </a:p>
        </p:txBody>
      </p:sp>
    </p:spTree>
    <p:extLst>
      <p:ext uri="{BB962C8B-B14F-4D97-AF65-F5344CB8AC3E}">
        <p14:creationId xmlns:p14="http://schemas.microsoft.com/office/powerpoint/2010/main" val="22271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8" y="1248039"/>
            <a:ext cx="10764982" cy="4917233"/>
          </a:xfrm>
        </p:spPr>
        <p:txBody>
          <a:bodyPr anchor="ctr">
            <a:noAutofit/>
          </a:bodyPr>
          <a:lstStyle/>
          <a:p>
            <a:r>
              <a:rPr lang="en-US" sz="1600" b="1" dirty="0"/>
              <a:t>Book</a:t>
            </a:r>
            <a:r>
              <a:rPr lang="en-US" sz="1600" dirty="0"/>
              <a:t> a car with the possibility to cancel the reservation:</a:t>
            </a:r>
          </a:p>
          <a:p>
            <a:pPr marL="0" indent="0">
              <a:buNone/>
            </a:pPr>
            <a:r>
              <a:rPr lang="en-US" sz="1600" dirty="0"/>
              <a:t>	(a) The system has to guarantee that only a user (i.e. not a guest) can reserve a car;</a:t>
            </a:r>
          </a:p>
          <a:p>
            <a:pPr marL="0" indent="0">
              <a:buNone/>
            </a:pPr>
            <a:r>
              <a:rPr lang="en-US" sz="1600" dirty="0"/>
              <a:t>	(b) The system must be able to check the position of the user;</a:t>
            </a:r>
          </a:p>
          <a:p>
            <a:pPr marL="0" indent="0">
              <a:buNone/>
            </a:pPr>
            <a:r>
              <a:rPr lang="en-US" sz="1600" dirty="0"/>
              <a:t>	(c) The system has to ensure that the same car cannot be reserved at the same time by different users;</a:t>
            </a:r>
          </a:p>
          <a:p>
            <a:pPr marL="0" indent="0">
              <a:buNone/>
            </a:pPr>
            <a:r>
              <a:rPr lang="en-US" sz="1600" dirty="0"/>
              <a:t>	(d) The system has to guarantee that any user can have at most an active reservation;</a:t>
            </a:r>
          </a:p>
          <a:p>
            <a:pPr marL="0" indent="0">
              <a:buNone/>
            </a:pPr>
            <a:r>
              <a:rPr lang="en-US" sz="1600" dirty="0"/>
              <a:t>	(e) When a reservation is activated, the system starts a countdown at the end of which the reservation</a:t>
            </a:r>
          </a:p>
          <a:p>
            <a:pPr marL="0" indent="0">
              <a:buNone/>
            </a:pPr>
            <a:r>
              <a:rPr lang="en-US" sz="1600" dirty="0"/>
              <a:t>	expires if the user did not pick-up the reserved car;</a:t>
            </a:r>
          </a:p>
          <a:p>
            <a:pPr marL="0" indent="0">
              <a:buNone/>
            </a:pPr>
            <a:r>
              <a:rPr lang="en-US" sz="1600" dirty="0"/>
              <a:t>	(f) The system has to guarantee that every </a:t>
            </a:r>
            <a:r>
              <a:rPr lang="en-US" sz="1600" dirty="0" err="1"/>
              <a:t>reservable</a:t>
            </a:r>
            <a:r>
              <a:rPr lang="en-US" sz="1600" dirty="0"/>
              <a:t> car is available;</a:t>
            </a:r>
          </a:p>
          <a:p>
            <a:pPr marL="0" indent="0">
              <a:buNone/>
            </a:pPr>
            <a:r>
              <a:rPr lang="en-US" sz="1600" dirty="0"/>
              <a:t>	(g) The system has to ensure that only a </a:t>
            </a:r>
            <a:r>
              <a:rPr lang="en-US" sz="1600" dirty="0" err="1"/>
              <a:t>reservable</a:t>
            </a:r>
            <a:r>
              <a:rPr lang="en-US" sz="1600" dirty="0"/>
              <a:t> car can be reserved;</a:t>
            </a:r>
          </a:p>
          <a:p>
            <a:pPr marL="0" indent="0">
              <a:buNone/>
            </a:pPr>
            <a:r>
              <a:rPr lang="en-US" sz="1600" dirty="0"/>
              <a:t>	(h) The system has to guarantee that when a user reserves a car, the latter is no more available;</a:t>
            </a:r>
          </a:p>
          <a:p>
            <a:pPr marL="0" indent="0">
              <a:buNone/>
            </a:pPr>
            <a:r>
              <a:rPr lang="en-US" sz="1600" dirty="0"/>
              <a:t>	(</a:t>
            </a:r>
            <a:r>
              <a:rPr lang="en-US" sz="1600" dirty="0" err="1"/>
              <a:t>i</a:t>
            </a:r>
            <a:r>
              <a:rPr lang="en-US" sz="1600" dirty="0"/>
              <a:t>) The system has to ensure that only an active reservation can expire or be canceled;</a:t>
            </a:r>
          </a:p>
          <a:p>
            <a:pPr marL="0" indent="0">
              <a:buNone/>
            </a:pPr>
            <a:r>
              <a:rPr lang="en-US" sz="1600" dirty="0"/>
              <a:t>	(j) The system has to make sure that when a reservation expires or is revoked, the car becomes 	available again;</a:t>
            </a:r>
          </a:p>
        </p:txBody>
      </p:sp>
      <p:sp>
        <p:nvSpPr>
          <p:cNvPr id="6" name="Titolo 1"/>
          <p:cNvSpPr txBox="1">
            <a:spLocks/>
          </p:cNvSpPr>
          <p:nvPr/>
        </p:nvSpPr>
        <p:spPr>
          <a:xfrm>
            <a:off x="784073" y="363023"/>
            <a:ext cx="9606836"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400" dirty="0"/>
              <a:t> Functional Requirements</a:t>
            </a:r>
          </a:p>
          <a:p>
            <a:pPr algn="ctr"/>
            <a:endParaRPr lang="en-GB" dirty="0"/>
          </a:p>
        </p:txBody>
      </p:sp>
      <p:sp>
        <p:nvSpPr>
          <p:cNvPr id="2" name="Segnaposto numero diapositiva 1"/>
          <p:cNvSpPr>
            <a:spLocks noGrp="1"/>
          </p:cNvSpPr>
          <p:nvPr>
            <p:ph type="sldNum" sz="quarter" idx="12"/>
          </p:nvPr>
        </p:nvSpPr>
        <p:spPr/>
        <p:txBody>
          <a:bodyPr/>
          <a:lstStyle/>
          <a:p>
            <a:fld id="{D57F1E4F-1CFF-5643-939E-02111984F565}" type="slidenum">
              <a:rPr lang="en-US" smtClean="0"/>
              <a:t>72</a:t>
            </a:fld>
            <a:endParaRPr lang="en-US" dirty="0"/>
          </a:p>
        </p:txBody>
      </p:sp>
    </p:spTree>
    <p:extLst>
      <p:ext uri="{BB962C8B-B14F-4D97-AF65-F5344CB8AC3E}">
        <p14:creationId xmlns:p14="http://schemas.microsoft.com/office/powerpoint/2010/main" val="3837733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511444" y="1137204"/>
            <a:ext cx="11220773" cy="4473888"/>
          </a:xfrm>
        </p:spPr>
        <p:txBody>
          <a:bodyPr anchor="ctr">
            <a:normAutofit/>
          </a:bodyPr>
          <a:lstStyle/>
          <a:p>
            <a:r>
              <a:rPr lang="en-US" sz="1800" b="1" dirty="0"/>
              <a:t>Open</a:t>
            </a:r>
            <a:r>
              <a:rPr lang="en-US" sz="1800" dirty="0"/>
              <a:t> his/her reserved car;</a:t>
            </a:r>
          </a:p>
          <a:p>
            <a:pPr marL="0" indent="0">
              <a:buNone/>
            </a:pPr>
            <a:r>
              <a:rPr lang="en-US" sz="1800" dirty="0"/>
              <a:t>	(a) The system must be able to check the proximity of the user to the reserved car;</a:t>
            </a:r>
          </a:p>
          <a:p>
            <a:pPr marL="0" indent="0">
              <a:buNone/>
            </a:pPr>
            <a:r>
              <a:rPr lang="en-US" sz="1800" dirty="0"/>
              <a:t>	(b) The system must be able to check if the money saving option is enabled for the current 	reservation;</a:t>
            </a:r>
          </a:p>
          <a:p>
            <a:pPr marL="0" indent="0">
              <a:buNone/>
            </a:pPr>
            <a:r>
              <a:rPr lang="en-US" sz="1800" dirty="0"/>
              <a:t>	(c) The system has to allow the user to insert the verification code;</a:t>
            </a:r>
          </a:p>
          <a:p>
            <a:pPr marL="0" indent="0">
              <a:buNone/>
            </a:pPr>
            <a:r>
              <a:rPr lang="en-US" sz="1800" dirty="0"/>
              <a:t>	(d) The system has to unlock the reserved car only if the entered verification code is correct.</a:t>
            </a:r>
          </a:p>
          <a:p>
            <a:r>
              <a:rPr lang="en-US" sz="1800" b="1" dirty="0"/>
              <a:t>End</a:t>
            </a:r>
            <a:r>
              <a:rPr lang="en-US" sz="1800" dirty="0"/>
              <a:t> the rental:</a:t>
            </a:r>
          </a:p>
          <a:p>
            <a:pPr marL="0" indent="0">
              <a:buNone/>
            </a:pPr>
            <a:r>
              <a:rPr lang="en-US" sz="1800" dirty="0"/>
              <a:t>	(a) The system has to allow the user to communicate that he/she wants to terminate the rental;</a:t>
            </a:r>
          </a:p>
          <a:p>
            <a:pPr marL="0" indent="0">
              <a:buNone/>
            </a:pPr>
            <a:r>
              <a:rPr lang="en-US" sz="1800" dirty="0"/>
              <a:t>	(b) The system has to allow the user to end the rental only if he is in a safe parking area;</a:t>
            </a:r>
          </a:p>
          <a:p>
            <a:pPr marL="0" indent="0">
              <a:buNone/>
            </a:pPr>
            <a:r>
              <a:rPr lang="en-US" sz="1800" dirty="0"/>
              <a:t>	(c) The system has to guarantee that when a reservation is ended, the car becomes available 	again.</a:t>
            </a:r>
            <a:endParaRPr lang="en-GB" sz="1800" dirty="0"/>
          </a:p>
        </p:txBody>
      </p:sp>
      <p:sp>
        <p:nvSpPr>
          <p:cNvPr id="6" name="Titolo 1"/>
          <p:cNvSpPr txBox="1">
            <a:spLocks/>
          </p:cNvSpPr>
          <p:nvPr/>
        </p:nvSpPr>
        <p:spPr>
          <a:xfrm>
            <a:off x="784073" y="363023"/>
            <a:ext cx="9606836"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400" dirty="0"/>
              <a:t> Functional Requirements</a:t>
            </a:r>
          </a:p>
          <a:p>
            <a:pPr algn="ctr"/>
            <a:endParaRPr lang="en-GB" dirty="0"/>
          </a:p>
        </p:txBody>
      </p:sp>
      <p:sp>
        <p:nvSpPr>
          <p:cNvPr id="2" name="Segnaposto numero diapositiva 1"/>
          <p:cNvSpPr>
            <a:spLocks noGrp="1"/>
          </p:cNvSpPr>
          <p:nvPr>
            <p:ph type="sldNum" sz="quarter" idx="12"/>
          </p:nvPr>
        </p:nvSpPr>
        <p:spPr/>
        <p:txBody>
          <a:bodyPr/>
          <a:lstStyle/>
          <a:p>
            <a:fld id="{D57F1E4F-1CFF-5643-939E-02111984F565}" type="slidenum">
              <a:rPr lang="en-US" smtClean="0"/>
              <a:t>73</a:t>
            </a:fld>
            <a:endParaRPr lang="en-US" dirty="0"/>
          </a:p>
        </p:txBody>
      </p:sp>
    </p:spTree>
    <p:extLst>
      <p:ext uri="{BB962C8B-B14F-4D97-AF65-F5344CB8AC3E}">
        <p14:creationId xmlns:p14="http://schemas.microsoft.com/office/powerpoint/2010/main" val="2143994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a:xfrm>
            <a:off x="494644" y="363022"/>
            <a:ext cx="9579127"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400" dirty="0"/>
              <a:t>Alloy</a:t>
            </a:r>
            <a:endParaRPr lang="en-GB" dirty="0"/>
          </a:p>
        </p:txBody>
      </p:sp>
      <p:grpSp>
        <p:nvGrpSpPr>
          <p:cNvPr id="7" name="Gruppo 6"/>
          <p:cNvGrpSpPr/>
          <p:nvPr/>
        </p:nvGrpSpPr>
        <p:grpSpPr>
          <a:xfrm>
            <a:off x="69271" y="69272"/>
            <a:ext cx="12013008" cy="6719238"/>
            <a:chOff x="69271" y="69272"/>
            <a:chExt cx="12013008" cy="6719238"/>
          </a:xfrm>
        </p:grpSpPr>
        <p:grpSp>
          <p:nvGrpSpPr>
            <p:cNvPr id="6" name="Gruppo 5"/>
            <p:cNvGrpSpPr/>
            <p:nvPr/>
          </p:nvGrpSpPr>
          <p:grpSpPr>
            <a:xfrm>
              <a:off x="69271" y="69272"/>
              <a:ext cx="9991725" cy="6719238"/>
              <a:chOff x="69271" y="69272"/>
              <a:chExt cx="9991725" cy="6719238"/>
            </a:xfrm>
          </p:grpSpPr>
          <p:grpSp>
            <p:nvGrpSpPr>
              <p:cNvPr id="5" name="Gruppo 4"/>
              <p:cNvGrpSpPr/>
              <p:nvPr/>
            </p:nvGrpSpPr>
            <p:grpSpPr>
              <a:xfrm>
                <a:off x="69271" y="69272"/>
                <a:ext cx="9991725" cy="6719238"/>
                <a:chOff x="110836" y="110837"/>
                <a:chExt cx="9991725" cy="6719238"/>
              </a:xfrm>
            </p:grpSpPr>
            <p:pic>
              <p:nvPicPr>
                <p:cNvPr id="12299" name="Picture 11" descr="C:\Users\Viola\Desktop\F\Presentazione RASD\content\Alloy\1bis.JPG"/>
                <p:cNvPicPr>
                  <a:picLocks noChangeAspect="1" noChangeArrowheads="1"/>
                </p:cNvPicPr>
                <p:nvPr/>
              </p:nvPicPr>
              <p:blipFill rotWithShape="1">
                <a:blip r:embed="rId2">
                  <a:extLst>
                    <a:ext uri="{28A0092B-C50C-407E-A947-70E740481C1C}">
                      <a14:useLocalDpi xmlns:a14="http://schemas.microsoft.com/office/drawing/2010/main" val="0"/>
                    </a:ext>
                  </a:extLst>
                </a:blip>
                <a:srcRect l="57892" b="35635"/>
                <a:stretch/>
              </p:blipFill>
              <p:spPr bwMode="auto">
                <a:xfrm>
                  <a:off x="2355272" y="3605285"/>
                  <a:ext cx="1556183" cy="3224790"/>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C:\Users\Viola\Desktop\F\Presentazione RASD\content\Alloy\3.JPG"/>
                <p:cNvPicPr>
                  <a:picLocks noChangeAspect="1" noChangeArrowheads="1"/>
                </p:cNvPicPr>
                <p:nvPr/>
              </p:nvPicPr>
              <p:blipFill rotWithShape="1">
                <a:blip r:embed="rId3">
                  <a:extLst>
                    <a:ext uri="{28A0092B-C50C-407E-A947-70E740481C1C}">
                      <a14:useLocalDpi xmlns:a14="http://schemas.microsoft.com/office/drawing/2010/main" val="0"/>
                    </a:ext>
                  </a:extLst>
                </a:blip>
                <a:srcRect t="540" r="6725" b="70942"/>
                <a:stretch/>
              </p:blipFill>
              <p:spPr bwMode="auto">
                <a:xfrm>
                  <a:off x="3806536" y="4385171"/>
                  <a:ext cx="3038475" cy="174662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C:\Users\Viola\Desktop\F\Presentazione RASD\content\Alloy\1b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36" y="110837"/>
                  <a:ext cx="3695700" cy="5010150"/>
                </a:xfrm>
                <a:prstGeom prst="rect">
                  <a:avLst/>
                </a:prstGeom>
                <a:noFill/>
                <a:extLst>
                  <a:ext uri="{909E8E84-426E-40DD-AFC4-6F175D3DCCD1}">
                    <a14:hiddenFill xmlns:a14="http://schemas.microsoft.com/office/drawing/2010/main">
                      <a:solidFill>
                        <a:srgbClr val="FFFFFF"/>
                      </a:solidFill>
                    </a14:hiddenFill>
                  </a:ext>
                </a:extLst>
              </p:spPr>
            </p:pic>
            <p:pic>
              <p:nvPicPr>
                <p:cNvPr id="12297" name="Picture 9" descr="C:\Users\Viola\Desktop\F\Presentazione RASD\content\Alloy\2.JPG"/>
                <p:cNvPicPr>
                  <a:picLocks noChangeAspect="1" noChangeArrowheads="1"/>
                </p:cNvPicPr>
                <p:nvPr/>
              </p:nvPicPr>
              <p:blipFill rotWithShape="1">
                <a:blip r:embed="rId4">
                  <a:extLst>
                    <a:ext uri="{28A0092B-C50C-407E-A947-70E740481C1C}">
                      <a14:useLocalDpi xmlns:a14="http://schemas.microsoft.com/office/drawing/2010/main" val="0"/>
                    </a:ext>
                  </a:extLst>
                </a:blip>
                <a:srcRect t="29773"/>
                <a:stretch/>
              </p:blipFill>
              <p:spPr bwMode="auto">
                <a:xfrm>
                  <a:off x="3806536" y="110837"/>
                  <a:ext cx="3038475" cy="4274334"/>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descr="C:\Users\Viola\Desktop\F\Presentazione RASD\content\Alloy\2.JPG"/>
                <p:cNvPicPr>
                  <a:picLocks noChangeAspect="1" noChangeArrowheads="1"/>
                </p:cNvPicPr>
                <p:nvPr/>
              </p:nvPicPr>
              <p:blipFill rotWithShape="1">
                <a:blip r:embed="rId4">
                  <a:extLst>
                    <a:ext uri="{28A0092B-C50C-407E-A947-70E740481C1C}">
                      <a14:useLocalDpi xmlns:a14="http://schemas.microsoft.com/office/drawing/2010/main" val="0"/>
                    </a:ext>
                  </a:extLst>
                </a:blip>
                <a:srcRect l="2281" t="585" r="-23910" b="69576"/>
                <a:stretch/>
              </p:blipFill>
              <p:spPr bwMode="auto">
                <a:xfrm>
                  <a:off x="110836" y="5013903"/>
                  <a:ext cx="3695700" cy="18161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descr="C:\Users\Viola\Desktop\F\Presentazione RASD\content\Alloy\1bis.JPG"/>
                <p:cNvPicPr>
                  <a:picLocks noChangeAspect="1" noChangeArrowheads="1"/>
                </p:cNvPicPr>
                <p:nvPr/>
              </p:nvPicPr>
              <p:blipFill rotWithShape="1">
                <a:blip r:embed="rId2">
                  <a:extLst>
                    <a:ext uri="{28A0092B-C50C-407E-A947-70E740481C1C}">
                      <a14:useLocalDpi xmlns:a14="http://schemas.microsoft.com/office/drawing/2010/main" val="0"/>
                    </a:ext>
                  </a:extLst>
                </a:blip>
                <a:srcRect l="57892" b="35635"/>
                <a:stretch/>
              </p:blipFill>
              <p:spPr bwMode="auto">
                <a:xfrm rot="5400000">
                  <a:off x="4745758" y="4438035"/>
                  <a:ext cx="1556183" cy="32247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descr="C:\Users\Viola\Desktop\F\Presentazione RASD\content\Alloy\1bis.JPG"/>
                <p:cNvPicPr>
                  <a:picLocks noChangeAspect="1" noChangeArrowheads="1"/>
                </p:cNvPicPr>
                <p:nvPr/>
              </p:nvPicPr>
              <p:blipFill rotWithShape="1">
                <a:blip r:embed="rId2">
                  <a:extLst>
                    <a:ext uri="{28A0092B-C50C-407E-A947-70E740481C1C}">
                      <a14:useLocalDpi xmlns:a14="http://schemas.microsoft.com/office/drawing/2010/main" val="0"/>
                    </a:ext>
                  </a:extLst>
                </a:blip>
                <a:srcRect l="57892" b="35635"/>
                <a:stretch/>
              </p:blipFill>
              <p:spPr bwMode="auto">
                <a:xfrm rot="5400000">
                  <a:off x="7707025" y="4433313"/>
                  <a:ext cx="1556183" cy="322479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C:\Users\Viola\Desktop\F\Presentazione RASD\content\Alloy\1bis.JPG"/>
                <p:cNvPicPr>
                  <a:picLocks noChangeAspect="1" noChangeArrowheads="1"/>
                </p:cNvPicPr>
                <p:nvPr/>
              </p:nvPicPr>
              <p:blipFill rotWithShape="1">
                <a:blip r:embed="rId2">
                  <a:extLst>
                    <a:ext uri="{28A0092B-C50C-407E-A947-70E740481C1C}">
                      <a14:useLocalDpi xmlns:a14="http://schemas.microsoft.com/office/drawing/2010/main" val="0"/>
                    </a:ext>
                  </a:extLst>
                </a:blip>
                <a:srcRect l="57892" b="35635"/>
                <a:stretch/>
              </p:blipFill>
              <p:spPr bwMode="auto">
                <a:xfrm>
                  <a:off x="6623331" y="110837"/>
                  <a:ext cx="1556183" cy="322479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C:\Users\Viola\Desktop\F\Presentazione RASD\content\Alloy\3.JPG"/>
                <p:cNvPicPr>
                  <a:picLocks noChangeAspect="1" noChangeArrowheads="1"/>
                </p:cNvPicPr>
                <p:nvPr/>
              </p:nvPicPr>
              <p:blipFill rotWithShape="1">
                <a:blip r:embed="rId3">
                  <a:extLst>
                    <a:ext uri="{28A0092B-C50C-407E-A947-70E740481C1C}">
                      <a14:useLocalDpi xmlns:a14="http://schemas.microsoft.com/office/drawing/2010/main" val="0"/>
                    </a:ext>
                  </a:extLst>
                </a:blip>
                <a:srcRect t="28955"/>
                <a:stretch/>
              </p:blipFill>
              <p:spPr bwMode="auto">
                <a:xfrm>
                  <a:off x="6845011" y="1780601"/>
                  <a:ext cx="3257550" cy="4351194"/>
                </a:xfrm>
                <a:prstGeom prst="rect">
                  <a:avLst/>
                </a:prstGeom>
                <a:noFill/>
                <a:extLst>
                  <a:ext uri="{909E8E84-426E-40DD-AFC4-6F175D3DCCD1}">
                    <a14:hiddenFill xmlns:a14="http://schemas.microsoft.com/office/drawing/2010/main">
                      <a:solidFill>
                        <a:srgbClr val="FFFFFF"/>
                      </a:solidFill>
                    </a14:hiddenFill>
                  </a:ext>
                </a:extLst>
              </p:spPr>
            </p:pic>
          </p:grpSp>
          <p:pic>
            <p:nvPicPr>
              <p:cNvPr id="12300" name="Picture 12" descr="C:\Users\Viola\Desktop\F\Presentazione RASD\content\Alloy\3.JPG"/>
              <p:cNvPicPr>
                <a:picLocks noChangeAspect="1" noChangeArrowheads="1"/>
              </p:cNvPicPr>
              <p:nvPr/>
            </p:nvPicPr>
            <p:blipFill rotWithShape="1">
              <a:blip r:embed="rId3">
                <a:extLst>
                  <a:ext uri="{28A0092B-C50C-407E-A947-70E740481C1C}">
                    <a14:useLocalDpi xmlns:a14="http://schemas.microsoft.com/office/drawing/2010/main" val="0"/>
                  </a:ext>
                </a:extLst>
              </a:blip>
              <a:srcRect t="13582" b="70668"/>
              <a:stretch/>
            </p:blipFill>
            <p:spPr bwMode="auto">
              <a:xfrm>
                <a:off x="3764971" y="5127082"/>
                <a:ext cx="3257550" cy="964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2301" name="Picture 13" descr="C:\Users\Viola\Desktop\F\Presentazione RASD\content\Alloy\4 Enums.JPG"/>
            <p:cNvPicPr>
              <a:picLocks noChangeAspect="1" noChangeArrowheads="1"/>
            </p:cNvPicPr>
            <p:nvPr/>
          </p:nvPicPr>
          <p:blipFill rotWithShape="1">
            <a:blip r:embed="rId5">
              <a:extLst>
                <a:ext uri="{28A0092B-C50C-407E-A947-70E740481C1C}">
                  <a14:useLocalDpi xmlns:a14="http://schemas.microsoft.com/office/drawing/2010/main" val="0"/>
                </a:ext>
              </a:extLst>
            </a:blip>
            <a:srcRect r="80860"/>
            <a:stretch/>
          </p:blipFill>
          <p:spPr bwMode="auto">
            <a:xfrm rot="5400000">
              <a:off x="9408103" y="4108060"/>
              <a:ext cx="528701" cy="48196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3" descr="C:\Users\Viola\Desktop\F\Presentazione RASD\content\Alloy\4 Enums.JPG"/>
            <p:cNvPicPr>
              <a:picLocks noChangeAspect="1" noChangeArrowheads="1"/>
            </p:cNvPicPr>
            <p:nvPr/>
          </p:nvPicPr>
          <p:blipFill rotWithShape="1">
            <a:blip r:embed="rId5">
              <a:extLst>
                <a:ext uri="{28A0092B-C50C-407E-A947-70E740481C1C}">
                  <a14:useLocalDpi xmlns:a14="http://schemas.microsoft.com/office/drawing/2010/main" val="0"/>
                </a:ext>
              </a:extLst>
            </a:blip>
            <a:srcRect r="80860"/>
            <a:stretch/>
          </p:blipFill>
          <p:spPr bwMode="auto">
            <a:xfrm rot="5400000">
              <a:off x="9408103" y="-711579"/>
              <a:ext cx="528701" cy="481965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C:\Users\Viola\Desktop\F\Presentazione RASD\content\Alloy\4 Enum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0029" y="1739811"/>
              <a:ext cx="2762250" cy="481965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egnaposto numero diapositiva 1"/>
          <p:cNvSpPr>
            <a:spLocks noGrp="1"/>
          </p:cNvSpPr>
          <p:nvPr>
            <p:ph type="sldNum" sz="quarter" idx="12"/>
          </p:nvPr>
        </p:nvSpPr>
        <p:spPr/>
        <p:txBody>
          <a:bodyPr/>
          <a:lstStyle/>
          <a:p>
            <a:fld id="{D57F1E4F-1CFF-5643-939E-02111984F565}" type="slidenum">
              <a:rPr lang="en-US" smtClean="0"/>
              <a:t>74</a:t>
            </a:fld>
            <a:endParaRPr lang="en-US" dirty="0"/>
          </a:p>
        </p:txBody>
      </p:sp>
    </p:spTree>
    <p:extLst>
      <p:ext uri="{BB962C8B-B14F-4D97-AF65-F5344CB8AC3E}">
        <p14:creationId xmlns:p14="http://schemas.microsoft.com/office/powerpoint/2010/main" val="866686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o 4"/>
          <p:cNvGrpSpPr/>
          <p:nvPr/>
        </p:nvGrpSpPr>
        <p:grpSpPr>
          <a:xfrm>
            <a:off x="113722" y="992690"/>
            <a:ext cx="11830195" cy="5733471"/>
            <a:chOff x="113722" y="866562"/>
            <a:chExt cx="11830195" cy="5733471"/>
          </a:xfrm>
        </p:grpSpPr>
        <p:pic>
          <p:nvPicPr>
            <p:cNvPr id="13"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rot="5400000">
              <a:off x="7603258" y="-2149976"/>
              <a:ext cx="783070" cy="78979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rot="5400000">
              <a:off x="8508999" y="-329259"/>
              <a:ext cx="783070" cy="5248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rot="5400000">
              <a:off x="8509000" y="685440"/>
              <a:ext cx="783070" cy="5248277"/>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Users\Viola\Desktop\F\Presentazione RASD\content\Alloy\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22" y="866562"/>
              <a:ext cx="40957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b="20979"/>
            <a:stretch/>
          </p:blipFill>
          <p:spPr bwMode="auto">
            <a:xfrm>
              <a:off x="113722" y="1903344"/>
              <a:ext cx="5781675" cy="4696689"/>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C:\Users\Viola\Desktop\F\Presentazione RASD\content\Alloy\7.JPG"/>
            <p:cNvPicPr>
              <a:picLocks noChangeAspect="1" noChangeArrowheads="1"/>
            </p:cNvPicPr>
            <p:nvPr/>
          </p:nvPicPr>
          <p:blipFill rotWithShape="1">
            <a:blip r:embed="rId4">
              <a:extLst>
                <a:ext uri="{28A0092B-C50C-407E-A947-70E740481C1C}">
                  <a14:useLocalDpi xmlns:a14="http://schemas.microsoft.com/office/drawing/2010/main" val="0"/>
                </a:ext>
              </a:extLst>
            </a:blip>
            <a:srcRect b="42780"/>
            <a:stretch/>
          </p:blipFill>
          <p:spPr bwMode="auto">
            <a:xfrm>
              <a:off x="6276397" y="3449798"/>
              <a:ext cx="5248275" cy="3150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rot="10800000">
              <a:off x="11160847" y="1681652"/>
              <a:ext cx="783070" cy="49183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a:off x="5493327" y="1903342"/>
              <a:ext cx="783070" cy="469668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t="78450"/>
            <a:stretch/>
          </p:blipFill>
          <p:spPr bwMode="auto">
            <a:xfrm>
              <a:off x="6162095" y="2275783"/>
              <a:ext cx="5781675" cy="128082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itolo 1"/>
          <p:cNvSpPr txBox="1">
            <a:spLocks/>
          </p:cNvSpPr>
          <p:nvPr/>
        </p:nvSpPr>
        <p:spPr>
          <a:xfrm>
            <a:off x="494644" y="363022"/>
            <a:ext cx="9579127"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400" dirty="0"/>
              <a:t>Alloy</a:t>
            </a:r>
            <a:endParaRPr lang="en-GB" dirty="0"/>
          </a:p>
        </p:txBody>
      </p:sp>
      <p:sp>
        <p:nvSpPr>
          <p:cNvPr id="2" name="Segnaposto numero diapositiva 1"/>
          <p:cNvSpPr>
            <a:spLocks noGrp="1"/>
          </p:cNvSpPr>
          <p:nvPr>
            <p:ph type="sldNum" sz="quarter" idx="12"/>
          </p:nvPr>
        </p:nvSpPr>
        <p:spPr/>
        <p:txBody>
          <a:bodyPr/>
          <a:lstStyle/>
          <a:p>
            <a:fld id="{D57F1E4F-1CFF-5643-939E-02111984F565}" type="slidenum">
              <a:rPr lang="en-US" smtClean="0"/>
              <a:t>75</a:t>
            </a:fld>
            <a:endParaRPr lang="en-US" dirty="0"/>
          </a:p>
        </p:txBody>
      </p:sp>
    </p:spTree>
    <p:extLst>
      <p:ext uri="{BB962C8B-B14F-4D97-AF65-F5344CB8AC3E}">
        <p14:creationId xmlns:p14="http://schemas.microsoft.com/office/powerpoint/2010/main" val="3593795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olo 1"/>
          <p:cNvSpPr txBox="1">
            <a:spLocks/>
          </p:cNvSpPr>
          <p:nvPr/>
        </p:nvSpPr>
        <p:spPr>
          <a:xfrm>
            <a:off x="494644" y="363022"/>
            <a:ext cx="9579127"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400" dirty="0"/>
              <a:t>Alloy</a:t>
            </a:r>
            <a:endParaRPr lang="en-GB" dirty="0"/>
          </a:p>
        </p:txBody>
      </p:sp>
      <p:grpSp>
        <p:nvGrpSpPr>
          <p:cNvPr id="3" name="Gruppo 2"/>
          <p:cNvGrpSpPr/>
          <p:nvPr/>
        </p:nvGrpSpPr>
        <p:grpSpPr>
          <a:xfrm>
            <a:off x="113722" y="987442"/>
            <a:ext cx="11830195" cy="5733471"/>
            <a:chOff x="113722" y="987442"/>
            <a:chExt cx="11830195" cy="5733471"/>
          </a:xfrm>
        </p:grpSpPr>
        <p:pic>
          <p:nvPicPr>
            <p:cNvPr id="20"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rot="5400000">
              <a:off x="7603258" y="-2244572"/>
              <a:ext cx="783070" cy="789795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o 1"/>
            <p:cNvGrpSpPr/>
            <p:nvPr/>
          </p:nvGrpSpPr>
          <p:grpSpPr>
            <a:xfrm>
              <a:off x="113722" y="987442"/>
              <a:ext cx="11830195" cy="5733471"/>
              <a:chOff x="113722" y="861314"/>
              <a:chExt cx="11830195" cy="5733471"/>
            </a:xfrm>
          </p:grpSpPr>
          <p:pic>
            <p:nvPicPr>
              <p:cNvPr id="18"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rot="5400000">
                <a:off x="7603258" y="-2354934"/>
                <a:ext cx="783070" cy="789795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o 3"/>
              <p:cNvGrpSpPr/>
              <p:nvPr/>
            </p:nvGrpSpPr>
            <p:grpSpPr>
              <a:xfrm>
                <a:off x="113722" y="861314"/>
                <a:ext cx="11830195" cy="5733471"/>
                <a:chOff x="113722" y="708909"/>
                <a:chExt cx="11830195" cy="5733471"/>
              </a:xfrm>
            </p:grpSpPr>
            <p:pic>
              <p:nvPicPr>
                <p:cNvPr id="13"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rot="5400000">
                  <a:off x="7603258" y="-2307629"/>
                  <a:ext cx="783070" cy="78979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rot="5400000">
                  <a:off x="8508999" y="-486912"/>
                  <a:ext cx="783070" cy="5248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rot="5400000">
                  <a:off x="8509000" y="527787"/>
                  <a:ext cx="783070" cy="5248277"/>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Users\Viola\Desktop\F\Presentazione RASD\content\Alloy\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22" y="708909"/>
                  <a:ext cx="40957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b="20979"/>
                <a:stretch/>
              </p:blipFill>
              <p:spPr bwMode="auto">
                <a:xfrm>
                  <a:off x="113722" y="1745691"/>
                  <a:ext cx="5781675" cy="4696689"/>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C:\Users\Viola\Desktop\F\Presentazione RASD\content\Alloy\7.JPG"/>
                <p:cNvPicPr>
                  <a:picLocks noChangeAspect="1" noChangeArrowheads="1"/>
                </p:cNvPicPr>
                <p:nvPr/>
              </p:nvPicPr>
              <p:blipFill rotWithShape="1">
                <a:blip r:embed="rId4">
                  <a:extLst>
                    <a:ext uri="{28A0092B-C50C-407E-A947-70E740481C1C}">
                      <a14:useLocalDpi xmlns:a14="http://schemas.microsoft.com/office/drawing/2010/main" val="0"/>
                    </a:ext>
                  </a:extLst>
                </a:blip>
                <a:srcRect b="42780"/>
                <a:stretch/>
              </p:blipFill>
              <p:spPr bwMode="auto">
                <a:xfrm>
                  <a:off x="6276397" y="3292145"/>
                  <a:ext cx="5248275" cy="3150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rot="10800000">
                  <a:off x="11160847" y="1523999"/>
                  <a:ext cx="783070" cy="49183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a:off x="5493327" y="1745689"/>
                  <a:ext cx="783070" cy="469668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t="78450"/>
                <a:stretch/>
              </p:blipFill>
              <p:spPr bwMode="auto">
                <a:xfrm>
                  <a:off x="6162095" y="2118130"/>
                  <a:ext cx="5781675" cy="1280824"/>
                </a:xfrm>
                <a:prstGeom prst="rect">
                  <a:avLst/>
                </a:prstGeom>
                <a:noFill/>
                <a:extLst>
                  <a:ext uri="{909E8E84-426E-40DD-AFC4-6F175D3DCCD1}">
                    <a14:hiddenFill xmlns:a14="http://schemas.microsoft.com/office/drawing/2010/main">
                      <a:solidFill>
                        <a:srgbClr val="FFFFFF"/>
                      </a:solidFill>
                    </a14:hiddenFill>
                  </a:ext>
                </a:extLst>
              </p:spPr>
            </p:pic>
          </p:grpSp>
          <p:pic>
            <p:nvPicPr>
              <p:cNvPr id="14338" name="Picture 2" descr="C:\Users\Viola\Desktop\F\Presentazione RASD\content\Alloy\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242" y="1184685"/>
                <a:ext cx="501967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Viola\Desktop\F\Presentazione RASD\content\Alloy\99.JPG"/>
              <p:cNvPicPr>
                <a:picLocks noChangeAspect="1" noChangeArrowheads="1"/>
              </p:cNvPicPr>
              <p:nvPr/>
            </p:nvPicPr>
            <p:blipFill rotWithShape="1">
              <a:blip r:embed="rId6">
                <a:extLst>
                  <a:ext uri="{28A0092B-C50C-407E-A947-70E740481C1C}">
                    <a14:useLocalDpi xmlns:a14="http://schemas.microsoft.com/office/drawing/2010/main" val="0"/>
                  </a:ext>
                </a:extLst>
              </a:blip>
              <a:srcRect t="1699" b="24092"/>
              <a:stretch/>
            </p:blipFill>
            <p:spPr bwMode="auto">
              <a:xfrm>
                <a:off x="362533" y="2099260"/>
                <a:ext cx="5410200" cy="449552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Users\Viola\Desktop\F\Presentazione RASD\content\Alloy\999.JPG"/>
              <p:cNvPicPr>
                <a:picLocks noChangeAspect="1" noChangeArrowheads="1"/>
              </p:cNvPicPr>
              <p:nvPr/>
            </p:nvPicPr>
            <p:blipFill rotWithShape="1">
              <a:blip r:embed="rId7">
                <a:extLst>
                  <a:ext uri="{28A0092B-C50C-407E-A947-70E740481C1C}">
                    <a14:useLocalDpi xmlns:a14="http://schemas.microsoft.com/office/drawing/2010/main" val="0"/>
                  </a:ext>
                </a:extLst>
              </a:blip>
              <a:srcRect b="4776"/>
              <a:stretch/>
            </p:blipFill>
            <p:spPr bwMode="auto">
              <a:xfrm>
                <a:off x="5923972" y="2068843"/>
                <a:ext cx="5953125" cy="45259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Viola\Desktop\F\Presentazione RASD\content\Alloy\99.JPG"/>
              <p:cNvPicPr>
                <a:picLocks noChangeAspect="1" noChangeArrowheads="1"/>
              </p:cNvPicPr>
              <p:nvPr/>
            </p:nvPicPr>
            <p:blipFill rotWithShape="1">
              <a:blip r:embed="rId6">
                <a:extLst>
                  <a:ext uri="{28A0092B-C50C-407E-A947-70E740481C1C}">
                    <a14:useLocalDpi xmlns:a14="http://schemas.microsoft.com/office/drawing/2010/main" val="0"/>
                  </a:ext>
                </a:extLst>
              </a:blip>
              <a:srcRect t="74776" b="10386"/>
              <a:stretch/>
            </p:blipFill>
            <p:spPr bwMode="auto">
              <a:xfrm>
                <a:off x="6017326" y="1450214"/>
                <a:ext cx="5410200" cy="89883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Segnaposto numero diapositiva 4"/>
          <p:cNvSpPr>
            <a:spLocks noGrp="1"/>
          </p:cNvSpPr>
          <p:nvPr>
            <p:ph type="sldNum" sz="quarter" idx="12"/>
          </p:nvPr>
        </p:nvSpPr>
        <p:spPr/>
        <p:txBody>
          <a:bodyPr/>
          <a:lstStyle/>
          <a:p>
            <a:fld id="{D57F1E4F-1CFF-5643-939E-02111984F565}" type="slidenum">
              <a:rPr lang="en-US" smtClean="0"/>
              <a:t>76</a:t>
            </a:fld>
            <a:endParaRPr lang="en-US" dirty="0"/>
          </a:p>
        </p:txBody>
      </p:sp>
    </p:spTree>
    <p:extLst>
      <p:ext uri="{BB962C8B-B14F-4D97-AF65-F5344CB8AC3E}">
        <p14:creationId xmlns:p14="http://schemas.microsoft.com/office/powerpoint/2010/main" val="14660331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olo 1"/>
          <p:cNvSpPr txBox="1">
            <a:spLocks/>
          </p:cNvSpPr>
          <p:nvPr/>
        </p:nvSpPr>
        <p:spPr>
          <a:xfrm>
            <a:off x="494644" y="363022"/>
            <a:ext cx="9579127" cy="8850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400" dirty="0"/>
              <a:t>Alloy</a:t>
            </a:r>
            <a:endParaRPr lang="en-GB" dirty="0"/>
          </a:p>
        </p:txBody>
      </p:sp>
      <p:grpSp>
        <p:nvGrpSpPr>
          <p:cNvPr id="10" name="Gruppo 9"/>
          <p:cNvGrpSpPr/>
          <p:nvPr/>
        </p:nvGrpSpPr>
        <p:grpSpPr>
          <a:xfrm>
            <a:off x="226630" y="1402163"/>
            <a:ext cx="9094482" cy="5117827"/>
            <a:chOff x="494644" y="1402164"/>
            <a:chExt cx="9094482" cy="5117827"/>
          </a:xfrm>
        </p:grpSpPr>
        <p:grpSp>
          <p:nvGrpSpPr>
            <p:cNvPr id="5" name="Gruppo 4"/>
            <p:cNvGrpSpPr/>
            <p:nvPr/>
          </p:nvGrpSpPr>
          <p:grpSpPr>
            <a:xfrm>
              <a:off x="494644" y="1402164"/>
              <a:ext cx="5781675" cy="5117827"/>
              <a:chOff x="674927" y="1030724"/>
              <a:chExt cx="5781675" cy="5117827"/>
            </a:xfrm>
          </p:grpSpPr>
          <p:pic>
            <p:nvPicPr>
              <p:cNvPr id="23" name="Picture 3" descr="C:\Users\Viola\Desktop\F\Presentazione RASD\content\Alloy\6.JPG"/>
              <p:cNvPicPr>
                <a:picLocks noChangeAspect="1" noChangeArrowheads="1"/>
              </p:cNvPicPr>
              <p:nvPr/>
            </p:nvPicPr>
            <p:blipFill rotWithShape="1">
              <a:blip r:embed="rId2">
                <a:extLst>
                  <a:ext uri="{28A0092B-C50C-407E-A947-70E740481C1C}">
                    <a14:useLocalDpi xmlns:a14="http://schemas.microsoft.com/office/drawing/2010/main" val="0"/>
                  </a:ext>
                </a:extLst>
              </a:blip>
              <a:srcRect l="86456" b="20979"/>
              <a:stretch/>
            </p:blipFill>
            <p:spPr bwMode="auto">
              <a:xfrm rot="10800000">
                <a:off x="5673532" y="1030724"/>
                <a:ext cx="783070" cy="511782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Users\Viola\Desktop\F\Presentazione RASD\content\Alloy\99999.JPG"/>
              <p:cNvPicPr>
                <a:picLocks noChangeAspect="1" noChangeArrowheads="1"/>
              </p:cNvPicPr>
              <p:nvPr/>
            </p:nvPicPr>
            <p:blipFill rotWithShape="1">
              <a:blip r:embed="rId3">
                <a:extLst>
                  <a:ext uri="{28A0092B-C50C-407E-A947-70E740481C1C}">
                    <a14:useLocalDpi xmlns:a14="http://schemas.microsoft.com/office/drawing/2010/main" val="0"/>
                  </a:ext>
                </a:extLst>
              </a:blip>
              <a:srcRect b="37100"/>
              <a:stretch/>
            </p:blipFill>
            <p:spPr bwMode="auto">
              <a:xfrm>
                <a:off x="674927" y="2697600"/>
                <a:ext cx="5781675" cy="3450951"/>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Viola\Desktop\F\Presentazione RASD\content\Alloy\999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7" y="1030725"/>
                <a:ext cx="5133975" cy="1666875"/>
              </a:xfrm>
              <a:prstGeom prst="rect">
                <a:avLst/>
              </a:prstGeom>
              <a:noFill/>
              <a:extLst>
                <a:ext uri="{909E8E84-426E-40DD-AFC4-6F175D3DCCD1}">
                  <a14:hiddenFill xmlns:a14="http://schemas.microsoft.com/office/drawing/2010/main">
                    <a:solidFill>
                      <a:srgbClr val="FFFFFF"/>
                    </a:solidFill>
                  </a14:hiddenFill>
                </a:ext>
              </a:extLst>
            </p:spPr>
          </p:pic>
        </p:grpSp>
        <p:pic>
          <p:nvPicPr>
            <p:cNvPr id="15364" name="Picture 4" descr="C:\Users\Viola\Desktop\F\Presentazione RASD\content\Alloy\small scope hypotesys.JPG"/>
            <p:cNvPicPr>
              <a:picLocks noChangeAspect="1" noChangeArrowheads="1"/>
            </p:cNvPicPr>
            <p:nvPr/>
          </p:nvPicPr>
          <p:blipFill rotWithShape="1">
            <a:blip r:embed="rId5">
              <a:extLst>
                <a:ext uri="{28A0092B-C50C-407E-A947-70E740481C1C}">
                  <a14:useLocalDpi xmlns:a14="http://schemas.microsoft.com/office/drawing/2010/main" val="0"/>
                </a:ext>
              </a:extLst>
            </a:blip>
            <a:srcRect r="53801"/>
            <a:stretch/>
          </p:blipFill>
          <p:spPr bwMode="auto">
            <a:xfrm>
              <a:off x="6055595" y="1409109"/>
              <a:ext cx="353353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52106" r="1695"/>
            <a:stretch/>
          </p:blipFill>
          <p:spPr bwMode="auto">
            <a:xfrm>
              <a:off x="6055595" y="3700591"/>
              <a:ext cx="3533531"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CasellaDiTesto 6"/>
          <p:cNvSpPr txBox="1"/>
          <p:nvPr/>
        </p:nvSpPr>
        <p:spPr>
          <a:xfrm>
            <a:off x="9443545" y="1975918"/>
            <a:ext cx="2538248" cy="4385816"/>
          </a:xfrm>
          <a:prstGeom prst="rect">
            <a:avLst/>
          </a:prstGeom>
          <a:noFill/>
        </p:spPr>
        <p:txBody>
          <a:bodyPr wrap="square" rtlCol="0">
            <a:spAutoFit/>
          </a:bodyPr>
          <a:lstStyle/>
          <a:p>
            <a:r>
              <a:rPr lang="it-IT" b="1" dirty="0" err="1"/>
              <a:t>Traditional</a:t>
            </a:r>
            <a:r>
              <a:rPr lang="it-IT" b="1" dirty="0"/>
              <a:t> Code</a:t>
            </a:r>
          </a:p>
          <a:p>
            <a:r>
              <a:rPr lang="it-IT" b="1" dirty="0" err="1"/>
              <a:t>Testing</a:t>
            </a:r>
            <a:r>
              <a:rPr lang="it-IT" b="1" dirty="0"/>
              <a:t> </a:t>
            </a:r>
            <a:r>
              <a:rPr lang="it-IT" b="1" dirty="0" err="1"/>
              <a:t>Activities</a:t>
            </a:r>
            <a:endParaRPr lang="it-IT" b="1" dirty="0"/>
          </a:p>
          <a:p>
            <a:endParaRPr lang="it-IT" sz="900" b="1" dirty="0"/>
          </a:p>
          <a:p>
            <a:r>
              <a:rPr lang="it-IT" dirty="0"/>
              <a:t>[random </a:t>
            </a:r>
            <a:r>
              <a:rPr lang="it-IT" dirty="0" err="1"/>
              <a:t>research</a:t>
            </a:r>
            <a:r>
              <a:rPr lang="it-IT" dirty="0"/>
              <a:t> in a infinite domain]</a:t>
            </a:r>
          </a:p>
          <a:p>
            <a:endParaRPr lang="it-IT" dirty="0"/>
          </a:p>
          <a:p>
            <a:endParaRPr lang="it-IT" dirty="0"/>
          </a:p>
          <a:p>
            <a:r>
              <a:rPr lang="it-IT" dirty="0"/>
              <a:t>		VS</a:t>
            </a:r>
          </a:p>
          <a:p>
            <a:endParaRPr lang="it-IT" dirty="0"/>
          </a:p>
          <a:p>
            <a:endParaRPr lang="it-IT" dirty="0"/>
          </a:p>
          <a:p>
            <a:r>
              <a:rPr lang="it-IT" b="1" dirty="0"/>
              <a:t>Small Scope Hypotesys</a:t>
            </a:r>
          </a:p>
          <a:p>
            <a:endParaRPr lang="it-IT" sz="800" b="1" dirty="0"/>
          </a:p>
          <a:p>
            <a:r>
              <a:rPr lang="it-IT" dirty="0"/>
              <a:t>[exhaustive </a:t>
            </a:r>
            <a:r>
              <a:rPr lang="it-IT" dirty="0" err="1"/>
              <a:t>research</a:t>
            </a:r>
            <a:r>
              <a:rPr lang="it-IT" dirty="0"/>
              <a:t> in a finite subset of the domain.]</a:t>
            </a:r>
            <a:endParaRPr lang="en-US" dirty="0"/>
          </a:p>
        </p:txBody>
      </p:sp>
      <p:sp>
        <p:nvSpPr>
          <p:cNvPr id="2" name="Segnaposto numero diapositiva 1"/>
          <p:cNvSpPr>
            <a:spLocks noGrp="1"/>
          </p:cNvSpPr>
          <p:nvPr>
            <p:ph type="sldNum" sz="quarter" idx="12"/>
          </p:nvPr>
        </p:nvSpPr>
        <p:spPr/>
        <p:txBody>
          <a:bodyPr/>
          <a:lstStyle/>
          <a:p>
            <a:fld id="{D57F1E4F-1CFF-5643-939E-02111984F565}" type="slidenum">
              <a:rPr lang="en-US" smtClean="0"/>
              <a:t>77</a:t>
            </a:fld>
            <a:endParaRPr lang="en-US" dirty="0"/>
          </a:p>
        </p:txBody>
      </p:sp>
    </p:spTree>
    <p:extLst>
      <p:ext uri="{BB962C8B-B14F-4D97-AF65-F5344CB8AC3E}">
        <p14:creationId xmlns:p14="http://schemas.microsoft.com/office/powerpoint/2010/main" val="15005966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i.ytimg.com/vi/QpeivRmaL0w/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7067550" y="5246161"/>
            <a:ext cx="4229099" cy="830997"/>
          </a:xfrm>
          <a:prstGeom prst="rect">
            <a:avLst/>
          </a:prstGeom>
          <a:noFill/>
        </p:spPr>
        <p:txBody>
          <a:bodyPr wrap="square" rtlCol="0">
            <a:spAutoFit/>
          </a:bodyPr>
          <a:lstStyle/>
          <a:p>
            <a:r>
              <a:rPr lang="it-IT" sz="4800" dirty="0" err="1">
                <a:solidFill>
                  <a:schemeClr val="bg2">
                    <a:lumMod val="60000"/>
                    <a:lumOff val="40000"/>
                  </a:schemeClr>
                </a:solidFill>
              </a:rPr>
              <a:t>Thank</a:t>
            </a:r>
            <a:r>
              <a:rPr lang="it-IT" sz="4800" dirty="0">
                <a:solidFill>
                  <a:schemeClr val="bg2">
                    <a:lumMod val="60000"/>
                    <a:lumOff val="40000"/>
                  </a:schemeClr>
                </a:solidFill>
              </a:rPr>
              <a:t> </a:t>
            </a:r>
            <a:r>
              <a:rPr lang="it-IT" sz="4800" dirty="0" err="1">
                <a:solidFill>
                  <a:schemeClr val="bg2">
                    <a:lumMod val="60000"/>
                    <a:lumOff val="40000"/>
                  </a:schemeClr>
                </a:solidFill>
              </a:rPr>
              <a:t>you</a:t>
            </a:r>
            <a:r>
              <a:rPr lang="it-IT" sz="4800" dirty="0">
                <a:solidFill>
                  <a:schemeClr val="bg2">
                    <a:lumMod val="60000"/>
                    <a:lumOff val="40000"/>
                  </a:schemeClr>
                </a:solidFill>
              </a:rPr>
              <a:t> </a:t>
            </a:r>
            <a:r>
              <a:rPr lang="it-IT" sz="4800" dirty="0" err="1">
                <a:solidFill>
                  <a:schemeClr val="bg2">
                    <a:lumMod val="60000"/>
                    <a:lumOff val="40000"/>
                  </a:schemeClr>
                </a:solidFill>
              </a:rPr>
              <a:t>all</a:t>
            </a:r>
            <a:r>
              <a:rPr lang="it-IT" sz="4800" dirty="0">
                <a:solidFill>
                  <a:schemeClr val="bg2">
                    <a:lumMod val="60000"/>
                    <a:lumOff val="40000"/>
                  </a:schemeClr>
                </a:solidFill>
              </a:rPr>
              <a:t>!</a:t>
            </a:r>
            <a:endParaRPr lang="en-US" sz="4800" dirty="0">
              <a:solidFill>
                <a:schemeClr val="bg2">
                  <a:lumMod val="60000"/>
                  <a:lumOff val="40000"/>
                </a:schemeClr>
              </a:solidFill>
            </a:endParaRPr>
          </a:p>
        </p:txBody>
      </p:sp>
      <p:sp>
        <p:nvSpPr>
          <p:cNvPr id="13" name="Sottotitolo 2"/>
          <p:cNvSpPr txBox="1">
            <a:spLocks/>
          </p:cNvSpPr>
          <p:nvPr/>
        </p:nvSpPr>
        <p:spPr>
          <a:xfrm>
            <a:off x="575835" y="4935379"/>
            <a:ext cx="4445745" cy="145256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sz="1500" dirty="0"/>
              <a:t>Authors</a:t>
            </a:r>
            <a:r>
              <a:rPr lang="en-GB" dirty="0"/>
              <a:t>:</a:t>
            </a:r>
          </a:p>
          <a:p>
            <a:r>
              <a:rPr lang="en-GB" dirty="0"/>
              <a:t>_Giancarlo </a:t>
            </a:r>
            <a:r>
              <a:rPr lang="en-GB" dirty="0" err="1"/>
              <a:t>Colaci</a:t>
            </a:r>
            <a:endParaRPr lang="en-GB" dirty="0"/>
          </a:p>
          <a:p>
            <a:r>
              <a:rPr lang="en-GB" dirty="0"/>
              <a:t>_Giulio De PASQUALE</a:t>
            </a:r>
          </a:p>
          <a:p>
            <a:r>
              <a:rPr lang="en-GB" dirty="0"/>
              <a:t>_Francesco Rinaldi</a:t>
            </a:r>
          </a:p>
        </p:txBody>
      </p:sp>
      <p:sp>
        <p:nvSpPr>
          <p:cNvPr id="3" name="Segnaposto numero diapositiva 2"/>
          <p:cNvSpPr>
            <a:spLocks noGrp="1"/>
          </p:cNvSpPr>
          <p:nvPr>
            <p:ph type="sldNum" sz="quarter" idx="12"/>
          </p:nvPr>
        </p:nvSpPr>
        <p:spPr/>
        <p:txBody>
          <a:bodyPr/>
          <a:lstStyle/>
          <a:p>
            <a:fld id="{D57F1E4F-1CFF-5643-939E-02111984F565}" type="slidenum">
              <a:rPr lang="en-US" smtClean="0"/>
              <a:t>78</a:t>
            </a:fld>
            <a:endParaRPr lang="en-US" dirty="0"/>
          </a:p>
        </p:txBody>
      </p:sp>
    </p:spTree>
    <p:extLst>
      <p:ext uri="{BB962C8B-B14F-4D97-AF65-F5344CB8AC3E}">
        <p14:creationId xmlns:p14="http://schemas.microsoft.com/office/powerpoint/2010/main" val="341417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578" y="2768274"/>
            <a:ext cx="858143" cy="1334095"/>
          </a:xfrm>
          <a:prstGeom prst="rect">
            <a:avLst/>
          </a:prstGeom>
        </p:spPr>
      </p:pic>
      <p:sp>
        <p:nvSpPr>
          <p:cNvPr id="2" name="Segnaposto numero diapositiva 1"/>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1048731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760" y="926430"/>
            <a:ext cx="6163270" cy="3182541"/>
          </a:xfrm>
          <a:prstGeom prst="rect">
            <a:avLst/>
          </a:prstGeom>
        </p:spPr>
      </p:pic>
      <p:sp>
        <p:nvSpPr>
          <p:cNvPr id="3" name="Segnaposto numero diapositiva 2"/>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80120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427</TotalTime>
  <Words>1188</Words>
  <Application>Microsoft Office PowerPoint</Application>
  <PresentationFormat>Widescreen</PresentationFormat>
  <Paragraphs>248</Paragraphs>
  <Slides>78</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78</vt:i4>
      </vt:variant>
    </vt:vector>
  </HeadingPairs>
  <TitlesOfParts>
    <vt:vector size="83" baseType="lpstr">
      <vt:lpstr>Arial</vt:lpstr>
      <vt:lpstr>Calibri</vt:lpstr>
      <vt:lpstr>Century Gothic</vt:lpstr>
      <vt:lpstr>Wingdings 3</vt:lpstr>
      <vt:lpstr>Ione</vt:lpstr>
      <vt:lpstr>RASD Requirement Analysis &amp; Specification Document</vt:lpstr>
      <vt:lpstr>Presentazione standard di PowerPoint</vt:lpstr>
      <vt:lpstr>Actors Identifying</vt:lpstr>
      <vt:lpstr>Presentazione standard di PowerPoint</vt:lpstr>
      <vt:lpstr>Presentazione standard di PowerPoint</vt:lpstr>
      <vt:lpstr>Presentazione standard di PowerPoint</vt:lpstr>
      <vt:lpstr>Privileges: Guest</vt:lpstr>
      <vt:lpstr>Presentazione standard di PowerPoint</vt:lpstr>
      <vt:lpstr>Presentazione standard di PowerPoint</vt:lpstr>
      <vt:lpstr>Presentazione standard di PowerPoint</vt:lpstr>
      <vt:lpstr>Presentazione standard di PowerPoint</vt:lpstr>
      <vt:lpstr>Privileges: User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Privileges: Deactivated User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RASD Requirement Analysis &amp; Specification Document</dc:title>
  <dc:creator>Francesco Rinaldi</dc:creator>
  <cp:lastModifiedBy>giancarlo colaci</cp:lastModifiedBy>
  <cp:revision>82</cp:revision>
  <dcterms:created xsi:type="dcterms:W3CDTF">2016-11-15T15:45:39Z</dcterms:created>
  <dcterms:modified xsi:type="dcterms:W3CDTF">2016-11-16T08:03:04Z</dcterms:modified>
</cp:coreProperties>
</file>